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1" r:id="rId6"/>
    <p:sldId id="263" r:id="rId7"/>
    <p:sldId id="265" r:id="rId8"/>
    <p:sldId id="266" r:id="rId9"/>
    <p:sldId id="284" r:id="rId10"/>
    <p:sldId id="285" r:id="rId11"/>
    <p:sldId id="286" r:id="rId12"/>
    <p:sldId id="287" r:id="rId13"/>
    <p:sldId id="267" r:id="rId14"/>
    <p:sldId id="275" r:id="rId15"/>
    <p:sldId id="274" r:id="rId16"/>
    <p:sldId id="268" r:id="rId17"/>
    <p:sldId id="269" r:id="rId18"/>
    <p:sldId id="288" r:id="rId19"/>
    <p:sldId id="277" r:id="rId20"/>
    <p:sldId id="279" r:id="rId21"/>
    <p:sldId id="278" r:id="rId22"/>
    <p:sldId id="276" r:id="rId23"/>
    <p:sldId id="280" r:id="rId24"/>
    <p:sldId id="281" r:id="rId25"/>
    <p:sldId id="282" r:id="rId26"/>
    <p:sldId id="283" r:id="rId27"/>
    <p:sldId id="273" r:id="rId28"/>
    <p:sldId id="272"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564" y="48"/>
      </p:cViewPr>
      <p:guideLst>
        <p:guide orient="horz" pos="2160"/>
        <p:guide pos="384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u diapozitiv">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ro-RO" smtClean="0"/>
              <a:t>Clic pentru editare stil titlu</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o-RO" smtClean="0"/>
              <a:t>Clic pentru a edita stilul de subtitlu</a:t>
            </a:r>
            <a:endParaRPr lang="en-US" dirty="0"/>
          </a:p>
        </p:txBody>
      </p:sp>
      <p:sp>
        <p:nvSpPr>
          <p:cNvPr id="4" name="Date Placeholder 3"/>
          <p:cNvSpPr>
            <a:spLocks noGrp="1"/>
          </p:cNvSpPr>
          <p:nvPr>
            <p:ph type="dt" sz="half" idx="10"/>
          </p:nvPr>
        </p:nvSpPr>
        <p:spPr/>
        <p:txBody>
          <a:bodyPr/>
          <a:lstStyle/>
          <a:p>
            <a:fld id="{2009D88E-2CAB-439C-BA72-B966DC92B580}" type="datetimeFigureOut">
              <a:rPr lang="en-US" smtClean="0"/>
              <a:pPr/>
              <a:t>3/19/2026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098E20-A34E-49F9-8663-472A45FEC588}" type="slidenum">
              <a:rPr lang="en-US" smtClean="0"/>
              <a:pPr/>
              <a:t>‹#›</a:t>
            </a:fld>
            <a:endParaRPr lang="en-US"/>
          </a:p>
        </p:txBody>
      </p:sp>
    </p:spTree>
    <p:extLst>
      <p:ext uri="{BB962C8B-B14F-4D97-AF65-F5344CB8AC3E}">
        <p14:creationId xmlns:p14="http://schemas.microsoft.com/office/powerpoint/2010/main" val="16655784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ine panoramică cu legendă">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ro-RO" smtClean="0"/>
              <a:t>Clic pentru editare stil titlu</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o-RO" smtClean="0"/>
              <a:t>Faceți clic pe pictogramă pentru a adăuga o imagine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smtClean="0"/>
              <a:t>Clic pentru editare stiluri text Coordonator</a:t>
            </a:r>
          </a:p>
        </p:txBody>
      </p:sp>
      <p:sp>
        <p:nvSpPr>
          <p:cNvPr id="5" name="Date Placeholder 4"/>
          <p:cNvSpPr>
            <a:spLocks noGrp="1"/>
          </p:cNvSpPr>
          <p:nvPr>
            <p:ph type="dt" sz="half" idx="10"/>
          </p:nvPr>
        </p:nvSpPr>
        <p:spPr/>
        <p:txBody>
          <a:bodyPr/>
          <a:lstStyle/>
          <a:p>
            <a:fld id="{2009D88E-2CAB-439C-BA72-B966DC92B580}" type="datetimeFigureOut">
              <a:rPr lang="en-US" smtClean="0"/>
              <a:pPr/>
              <a:t>3/19/2026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098E20-A34E-49F9-8663-472A45FEC588}" type="slidenum">
              <a:rPr lang="en-US" smtClean="0"/>
              <a:pPr/>
              <a:t>‹#›</a:t>
            </a:fld>
            <a:endParaRPr lang="en-US"/>
          </a:p>
        </p:txBody>
      </p:sp>
    </p:spTree>
    <p:extLst>
      <p:ext uri="{BB962C8B-B14F-4D97-AF65-F5344CB8AC3E}">
        <p14:creationId xmlns:p14="http://schemas.microsoft.com/office/powerpoint/2010/main" val="173299063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u și legendă">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ro-RO" smtClean="0"/>
              <a:t>Clic pentru editare stil titlu</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smtClean="0"/>
              <a:t>Clic pentru editare stiluri text Coordonator</a:t>
            </a:r>
          </a:p>
        </p:txBody>
      </p:sp>
      <p:sp>
        <p:nvSpPr>
          <p:cNvPr id="5" name="Date Placeholder 4"/>
          <p:cNvSpPr>
            <a:spLocks noGrp="1"/>
          </p:cNvSpPr>
          <p:nvPr>
            <p:ph type="dt" sz="half" idx="10"/>
          </p:nvPr>
        </p:nvSpPr>
        <p:spPr/>
        <p:txBody>
          <a:bodyPr/>
          <a:lstStyle/>
          <a:p>
            <a:fld id="{2009D88E-2CAB-439C-BA72-B966DC92B580}" type="datetimeFigureOut">
              <a:rPr lang="en-US" smtClean="0"/>
              <a:pPr/>
              <a:t>3/19/2026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098E20-A34E-49F9-8663-472A45FEC588}" type="slidenum">
              <a:rPr lang="en-US" smtClean="0"/>
              <a:pPr/>
              <a:t>‹#›</a:t>
            </a:fld>
            <a:endParaRPr lang="en-US"/>
          </a:p>
        </p:txBody>
      </p:sp>
    </p:spTree>
    <p:extLst>
      <p:ext uri="{BB962C8B-B14F-4D97-AF65-F5344CB8AC3E}">
        <p14:creationId xmlns:p14="http://schemas.microsoft.com/office/powerpoint/2010/main" val="300015565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 cu legendă">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ro-RO" smtClean="0"/>
              <a:t>Clic pentru editare stil titlu</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smtClean="0"/>
              <a:t>Clic pentru editare stiluri text Coordonator</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smtClean="0"/>
              <a:t>Clic pentru editare stiluri text Coordonator</a:t>
            </a:r>
          </a:p>
        </p:txBody>
      </p:sp>
      <p:sp>
        <p:nvSpPr>
          <p:cNvPr id="5" name="Date Placeholder 4"/>
          <p:cNvSpPr>
            <a:spLocks noGrp="1"/>
          </p:cNvSpPr>
          <p:nvPr>
            <p:ph type="dt" sz="half" idx="10"/>
          </p:nvPr>
        </p:nvSpPr>
        <p:spPr/>
        <p:txBody>
          <a:bodyPr/>
          <a:lstStyle/>
          <a:p>
            <a:fld id="{2009D88E-2CAB-439C-BA72-B966DC92B580}" type="datetimeFigureOut">
              <a:rPr lang="en-US" smtClean="0"/>
              <a:pPr/>
              <a:t>3/19/2026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098E20-A34E-49F9-8663-472A45FEC588}" type="slidenum">
              <a:rPr lang="en-US" smtClean="0"/>
              <a:pPr/>
              <a:t>‹#›</a:t>
            </a:fld>
            <a:endParaRPr lang="en-US"/>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3431921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de vizită">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ro-RO" smtClean="0"/>
              <a:t>Clic pentru editare stil titlu</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smtClean="0"/>
              <a:t>Clic pentru editare stiluri text Coordonator</a:t>
            </a:r>
          </a:p>
        </p:txBody>
      </p:sp>
      <p:sp>
        <p:nvSpPr>
          <p:cNvPr id="5" name="Date Placeholder 4"/>
          <p:cNvSpPr>
            <a:spLocks noGrp="1"/>
          </p:cNvSpPr>
          <p:nvPr>
            <p:ph type="dt" sz="half" idx="10"/>
          </p:nvPr>
        </p:nvSpPr>
        <p:spPr/>
        <p:txBody>
          <a:bodyPr/>
          <a:lstStyle/>
          <a:p>
            <a:fld id="{2009D88E-2CAB-439C-BA72-B966DC92B580}" type="datetimeFigureOut">
              <a:rPr lang="en-US" smtClean="0"/>
              <a:pPr/>
              <a:t>3/19/2026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098E20-A34E-49F9-8663-472A45FEC588}" type="slidenum">
              <a:rPr lang="en-US" smtClean="0"/>
              <a:pPr/>
              <a:t>‹#›</a:t>
            </a:fld>
            <a:endParaRPr lang="en-US"/>
          </a:p>
        </p:txBody>
      </p:sp>
    </p:spTree>
    <p:extLst>
      <p:ext uri="{BB962C8B-B14F-4D97-AF65-F5344CB8AC3E}">
        <p14:creationId xmlns:p14="http://schemas.microsoft.com/office/powerpoint/2010/main" val="19971759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ane">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ro-RO" smtClean="0"/>
              <a:t>Clic pentru editare stil titlu</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smtClean="0"/>
              <a:t>Clic pentru editare stiluri text Coordonator</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smtClean="0"/>
              <a:t>Clic pentru editare stiluri text Coordonator</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smtClean="0"/>
              <a:t>Clic pentru editare stiluri text Coordonator</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smtClean="0"/>
              <a:t>Clic pentru editare stiluri text Coordonator</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smtClean="0"/>
              <a:t>Clic pentru editare stiluri text Coordonator</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smtClean="0"/>
              <a:t>Clic pentru editare stiluri text Coordonator</a:t>
            </a:r>
          </a:p>
        </p:txBody>
      </p:sp>
      <p:sp>
        <p:nvSpPr>
          <p:cNvPr id="3" name="Date Placeholder 2"/>
          <p:cNvSpPr>
            <a:spLocks noGrp="1"/>
          </p:cNvSpPr>
          <p:nvPr>
            <p:ph type="dt" sz="half" idx="10"/>
          </p:nvPr>
        </p:nvSpPr>
        <p:spPr/>
        <p:txBody>
          <a:bodyPr/>
          <a:lstStyle/>
          <a:p>
            <a:fld id="{2009D88E-2CAB-439C-BA72-B966DC92B580}" type="datetimeFigureOut">
              <a:rPr lang="en-US" smtClean="0"/>
              <a:pPr/>
              <a:t>3/19/2026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098E20-A34E-49F9-8663-472A45FEC588}" type="slidenum">
              <a:rPr lang="en-US" smtClean="0"/>
              <a:pPr/>
              <a:t>‹#›</a:t>
            </a:fld>
            <a:endParaRPr lang="en-US"/>
          </a:p>
        </p:txBody>
      </p:sp>
    </p:spTree>
    <p:extLst>
      <p:ext uri="{BB962C8B-B14F-4D97-AF65-F5344CB8AC3E}">
        <p14:creationId xmlns:p14="http://schemas.microsoft.com/office/powerpoint/2010/main" val="38758030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oană cu trei imagini">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ro-RO" smtClean="0"/>
              <a:t>Clic pentru editare stil titlu</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smtClean="0"/>
              <a:t>Clic pentru editare stiluri text Coordonator</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o-RO" smtClean="0"/>
              <a:t>Faceți clic pe pictogramă pentru a adăuga o imagine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smtClean="0"/>
              <a:t>Clic pentru editare stiluri text Coordonator</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smtClean="0"/>
              <a:t>Clic pentru editare stiluri text Coordonator</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o-RO" smtClean="0"/>
              <a:t>Faceți clic pe pictogramă pentru a adăuga o imagine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smtClean="0"/>
              <a:t>Clic pentru editare stiluri text Coordonator</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smtClean="0"/>
              <a:t>Clic pentru editare stiluri text Coordonator</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o-RO" smtClean="0"/>
              <a:t>Faceți clic pe pictogramă pentru a adăuga o imagine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o-RO" smtClean="0"/>
              <a:t>Clic pentru editare stiluri text Coordonator</a:t>
            </a:r>
          </a:p>
        </p:txBody>
      </p:sp>
      <p:sp>
        <p:nvSpPr>
          <p:cNvPr id="3" name="Date Placeholder 2"/>
          <p:cNvSpPr>
            <a:spLocks noGrp="1"/>
          </p:cNvSpPr>
          <p:nvPr>
            <p:ph type="dt" sz="half" idx="10"/>
          </p:nvPr>
        </p:nvSpPr>
        <p:spPr/>
        <p:txBody>
          <a:bodyPr/>
          <a:lstStyle/>
          <a:p>
            <a:fld id="{2009D88E-2CAB-439C-BA72-B966DC92B580}" type="datetimeFigureOut">
              <a:rPr lang="en-US" smtClean="0"/>
              <a:pPr/>
              <a:t>3/19/2026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098E20-A34E-49F9-8663-472A45FEC588}" type="slidenum">
              <a:rPr lang="en-US" smtClean="0"/>
              <a:pPr/>
              <a:t>‹#›</a:t>
            </a:fld>
            <a:endParaRPr lang="en-US"/>
          </a:p>
        </p:txBody>
      </p:sp>
    </p:spTree>
    <p:extLst>
      <p:ext uri="{BB962C8B-B14F-4D97-AF65-F5344CB8AC3E}">
        <p14:creationId xmlns:p14="http://schemas.microsoft.com/office/powerpoint/2010/main" val="422371763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ext vertical și titlu">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o-RO" smtClean="0"/>
              <a:t>Clic pentru editare stil titlu</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ro-RO" smtClean="0"/>
              <a:t>Clic pentru editare stiluri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dirty="0"/>
          </a:p>
        </p:txBody>
      </p:sp>
      <p:sp>
        <p:nvSpPr>
          <p:cNvPr id="4" name="Date Placeholder 3"/>
          <p:cNvSpPr>
            <a:spLocks noGrp="1"/>
          </p:cNvSpPr>
          <p:nvPr>
            <p:ph type="dt" sz="half" idx="10"/>
          </p:nvPr>
        </p:nvSpPr>
        <p:spPr/>
        <p:txBody>
          <a:bodyPr/>
          <a:lstStyle/>
          <a:p>
            <a:fld id="{2009D88E-2CAB-439C-BA72-B966DC92B580}" type="datetimeFigureOut">
              <a:rPr lang="en-US" smtClean="0"/>
              <a:pPr/>
              <a:t>3/19/2026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098E20-A34E-49F9-8663-472A45FEC588}" type="slidenum">
              <a:rPr lang="en-US" smtClean="0"/>
              <a:pPr/>
              <a:t>‹#›</a:t>
            </a:fld>
            <a:endParaRPr lang="en-US"/>
          </a:p>
        </p:txBody>
      </p:sp>
    </p:spTree>
    <p:extLst>
      <p:ext uri="{BB962C8B-B14F-4D97-AF65-F5344CB8AC3E}">
        <p14:creationId xmlns:p14="http://schemas.microsoft.com/office/powerpoint/2010/main" val="273982053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lu vertical și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ro-RO" smtClean="0"/>
              <a:t>Clic pentru editare stil titlu</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ro-RO" smtClean="0"/>
              <a:t>Clic pentru editare stiluri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dirty="0"/>
          </a:p>
        </p:txBody>
      </p:sp>
      <p:sp>
        <p:nvSpPr>
          <p:cNvPr id="4" name="Date Placeholder 3"/>
          <p:cNvSpPr>
            <a:spLocks noGrp="1"/>
          </p:cNvSpPr>
          <p:nvPr>
            <p:ph type="dt" sz="half" idx="10"/>
          </p:nvPr>
        </p:nvSpPr>
        <p:spPr/>
        <p:txBody>
          <a:bodyPr/>
          <a:lstStyle/>
          <a:p>
            <a:fld id="{2009D88E-2CAB-439C-BA72-B966DC92B580}" type="datetimeFigureOut">
              <a:rPr lang="en-US" smtClean="0"/>
              <a:pPr/>
              <a:t>3/19/2026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098E20-A34E-49F9-8663-472A45FEC588}" type="slidenum">
              <a:rPr lang="en-US" smtClean="0"/>
              <a:pPr/>
              <a:t>‹#›</a:t>
            </a:fld>
            <a:endParaRPr lang="en-US"/>
          </a:p>
        </p:txBody>
      </p:sp>
    </p:spTree>
    <p:extLst>
      <p:ext uri="{BB962C8B-B14F-4D97-AF65-F5344CB8AC3E}">
        <p14:creationId xmlns:p14="http://schemas.microsoft.com/office/powerpoint/2010/main" val="50160331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u și conținu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o-RO" smtClean="0"/>
              <a:t>Clic pentru editare stil titlu</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ro-RO" smtClean="0"/>
              <a:t>Clic pentru editare stiluri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dirty="0"/>
          </a:p>
        </p:txBody>
      </p:sp>
      <p:sp>
        <p:nvSpPr>
          <p:cNvPr id="4" name="Date Placeholder 3"/>
          <p:cNvSpPr>
            <a:spLocks noGrp="1"/>
          </p:cNvSpPr>
          <p:nvPr>
            <p:ph type="dt" sz="half" idx="10"/>
          </p:nvPr>
        </p:nvSpPr>
        <p:spPr/>
        <p:txBody>
          <a:bodyPr/>
          <a:lstStyle/>
          <a:p>
            <a:fld id="{2009D88E-2CAB-439C-BA72-B966DC92B580}" type="datetimeFigureOut">
              <a:rPr lang="en-US" smtClean="0"/>
              <a:pPr/>
              <a:t>3/19/2026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098E20-A34E-49F9-8663-472A45FEC588}" type="slidenum">
              <a:rPr lang="en-US" smtClean="0"/>
              <a:pPr/>
              <a:t>‹#›</a:t>
            </a:fld>
            <a:endParaRPr lang="en-US"/>
          </a:p>
        </p:txBody>
      </p:sp>
    </p:spTree>
    <p:extLst>
      <p:ext uri="{BB962C8B-B14F-4D97-AF65-F5344CB8AC3E}">
        <p14:creationId xmlns:p14="http://schemas.microsoft.com/office/powerpoint/2010/main" val="23895941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ntet secțiune">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ro-RO" smtClean="0"/>
              <a:t>Clic pentru editare stil titlu</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o-RO" smtClean="0"/>
              <a:t>Clic pentru editare stiluri text Coordonator</a:t>
            </a:r>
          </a:p>
        </p:txBody>
      </p:sp>
      <p:sp>
        <p:nvSpPr>
          <p:cNvPr id="4" name="Date Placeholder 3"/>
          <p:cNvSpPr>
            <a:spLocks noGrp="1"/>
          </p:cNvSpPr>
          <p:nvPr>
            <p:ph type="dt" sz="half" idx="10"/>
          </p:nvPr>
        </p:nvSpPr>
        <p:spPr/>
        <p:txBody>
          <a:bodyPr/>
          <a:lstStyle/>
          <a:p>
            <a:fld id="{2009D88E-2CAB-439C-BA72-B966DC92B580}" type="datetimeFigureOut">
              <a:rPr lang="en-US" smtClean="0"/>
              <a:pPr/>
              <a:t>3/19/2026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098E20-A34E-49F9-8663-472A45FEC588}" type="slidenum">
              <a:rPr lang="en-US" smtClean="0"/>
              <a:pPr/>
              <a:t>‹#›</a:t>
            </a:fld>
            <a:endParaRPr lang="en-US"/>
          </a:p>
        </p:txBody>
      </p:sp>
    </p:spTree>
    <p:extLst>
      <p:ext uri="{BB962C8B-B14F-4D97-AF65-F5344CB8AC3E}">
        <p14:creationId xmlns:p14="http://schemas.microsoft.com/office/powerpoint/2010/main" val="210757413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uă tipuri de conținu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ro-RO" smtClean="0"/>
              <a:t>Clic pentru editare stil titlu</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ro-RO" smtClean="0"/>
              <a:t>Clic pentru editare stiluri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ro-RO" smtClean="0"/>
              <a:t>Clic pentru editare stiluri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dirty="0"/>
          </a:p>
        </p:txBody>
      </p:sp>
      <p:sp>
        <p:nvSpPr>
          <p:cNvPr id="5" name="Date Placeholder 4"/>
          <p:cNvSpPr>
            <a:spLocks noGrp="1"/>
          </p:cNvSpPr>
          <p:nvPr>
            <p:ph type="dt" sz="half" idx="10"/>
          </p:nvPr>
        </p:nvSpPr>
        <p:spPr/>
        <p:txBody>
          <a:bodyPr/>
          <a:lstStyle/>
          <a:p>
            <a:fld id="{2009D88E-2CAB-439C-BA72-B966DC92B580}" type="datetimeFigureOut">
              <a:rPr lang="en-US" smtClean="0"/>
              <a:pPr/>
              <a:t>3/19/2026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098E20-A34E-49F9-8663-472A45FEC588}" type="slidenum">
              <a:rPr lang="en-US" smtClean="0"/>
              <a:pPr/>
              <a:t>‹#›</a:t>
            </a:fld>
            <a:endParaRPr lang="en-US"/>
          </a:p>
        </p:txBody>
      </p:sp>
    </p:spTree>
    <p:extLst>
      <p:ext uri="{BB962C8B-B14F-4D97-AF65-F5344CB8AC3E}">
        <p14:creationId xmlns:p14="http://schemas.microsoft.com/office/powerpoint/2010/main" val="194982217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ție">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ro-RO" smtClean="0"/>
              <a:t>Clic pentru editare stil titlu</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smtClean="0"/>
              <a:t>Clic pentru editare stiluri text Coordonator</a:t>
            </a:r>
          </a:p>
        </p:txBody>
      </p:sp>
      <p:sp>
        <p:nvSpPr>
          <p:cNvPr id="12" name="Content Placeholder 3"/>
          <p:cNvSpPr>
            <a:spLocks noGrp="1"/>
          </p:cNvSpPr>
          <p:nvPr>
            <p:ph sz="quarter" idx="13"/>
          </p:nvPr>
        </p:nvSpPr>
        <p:spPr>
          <a:xfrm>
            <a:off x="913774" y="3051012"/>
            <a:ext cx="5106027" cy="2740187"/>
          </a:xfrm>
        </p:spPr>
        <p:txBody>
          <a:bodyPr/>
          <a:lstStyle/>
          <a:p>
            <a:pPr lvl="0"/>
            <a:r>
              <a:rPr lang="ro-RO" smtClean="0"/>
              <a:t>Clic pentru editare stiluri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o-RO" smtClean="0"/>
              <a:t>Clic pentru editare stiluri text Coordonator</a:t>
            </a:r>
          </a:p>
        </p:txBody>
      </p:sp>
      <p:sp>
        <p:nvSpPr>
          <p:cNvPr id="13" name="Content Placeholder 5"/>
          <p:cNvSpPr>
            <a:spLocks noGrp="1"/>
          </p:cNvSpPr>
          <p:nvPr>
            <p:ph sz="quarter" idx="14"/>
          </p:nvPr>
        </p:nvSpPr>
        <p:spPr>
          <a:xfrm>
            <a:off x="6172200" y="3051012"/>
            <a:ext cx="5105401" cy="2740187"/>
          </a:xfrm>
        </p:spPr>
        <p:txBody>
          <a:bodyPr/>
          <a:lstStyle/>
          <a:p>
            <a:pPr lvl="0"/>
            <a:r>
              <a:rPr lang="ro-RO" smtClean="0"/>
              <a:t>Clic pentru editare stiluri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dirty="0"/>
          </a:p>
        </p:txBody>
      </p:sp>
      <p:sp>
        <p:nvSpPr>
          <p:cNvPr id="7" name="Date Placeholder 6"/>
          <p:cNvSpPr>
            <a:spLocks noGrp="1"/>
          </p:cNvSpPr>
          <p:nvPr>
            <p:ph type="dt" sz="half" idx="10"/>
          </p:nvPr>
        </p:nvSpPr>
        <p:spPr/>
        <p:txBody>
          <a:bodyPr/>
          <a:lstStyle/>
          <a:p>
            <a:fld id="{2009D88E-2CAB-439C-BA72-B966DC92B580}" type="datetimeFigureOut">
              <a:rPr lang="en-US" smtClean="0"/>
              <a:pPr/>
              <a:t>3/19/2026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098E20-A34E-49F9-8663-472A45FEC588}" type="slidenum">
              <a:rPr lang="en-US" smtClean="0"/>
              <a:pPr/>
              <a:t>‹#›</a:t>
            </a:fld>
            <a:endParaRPr lang="en-US"/>
          </a:p>
        </p:txBody>
      </p:sp>
    </p:spTree>
    <p:extLst>
      <p:ext uri="{BB962C8B-B14F-4D97-AF65-F5344CB8AC3E}">
        <p14:creationId xmlns:p14="http://schemas.microsoft.com/office/powerpoint/2010/main" val="29066211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Doar titlu">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o-RO" smtClean="0"/>
              <a:t>Clic pentru editare stil titlu</a:t>
            </a:r>
            <a:endParaRPr lang="en-US" dirty="0"/>
          </a:p>
        </p:txBody>
      </p:sp>
      <p:sp>
        <p:nvSpPr>
          <p:cNvPr id="3" name="Date Placeholder 2"/>
          <p:cNvSpPr>
            <a:spLocks noGrp="1"/>
          </p:cNvSpPr>
          <p:nvPr>
            <p:ph type="dt" sz="half" idx="10"/>
          </p:nvPr>
        </p:nvSpPr>
        <p:spPr/>
        <p:txBody>
          <a:bodyPr/>
          <a:lstStyle/>
          <a:p>
            <a:fld id="{2009D88E-2CAB-439C-BA72-B966DC92B580}" type="datetimeFigureOut">
              <a:rPr lang="en-US" smtClean="0"/>
              <a:pPr/>
              <a:t>3/19/2026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098E20-A34E-49F9-8663-472A45FEC588}" type="slidenum">
              <a:rPr lang="en-US" smtClean="0"/>
              <a:pPr/>
              <a:t>‹#›</a:t>
            </a:fld>
            <a:endParaRPr lang="en-US"/>
          </a:p>
        </p:txBody>
      </p:sp>
    </p:spTree>
    <p:extLst>
      <p:ext uri="{BB962C8B-B14F-4D97-AF65-F5344CB8AC3E}">
        <p14:creationId xmlns:p14="http://schemas.microsoft.com/office/powerpoint/2010/main" val="206794963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Necompletat">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2009D88E-2CAB-439C-BA72-B966DC92B580}" type="datetimeFigureOut">
              <a:rPr lang="en-US" smtClean="0"/>
              <a:pPr/>
              <a:t>3/19/2026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098E20-A34E-49F9-8663-472A45FEC588}" type="slidenum">
              <a:rPr lang="en-US" smtClean="0"/>
              <a:pPr/>
              <a:t>‹#›</a:t>
            </a:fld>
            <a:endParaRPr lang="en-US"/>
          </a:p>
        </p:txBody>
      </p:sp>
    </p:spTree>
    <p:extLst>
      <p:ext uri="{BB962C8B-B14F-4D97-AF65-F5344CB8AC3E}">
        <p14:creationId xmlns:p14="http://schemas.microsoft.com/office/powerpoint/2010/main" val="261884904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ținut cu legendă">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ro-RO" smtClean="0"/>
              <a:t>Clic pentru editare stil titlu</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ro-RO" smtClean="0"/>
              <a:t>Clic pentru editare stiluri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smtClean="0"/>
              <a:t>Clic pentru editare stiluri text Coordonator</a:t>
            </a:r>
          </a:p>
        </p:txBody>
      </p:sp>
      <p:sp>
        <p:nvSpPr>
          <p:cNvPr id="5" name="Date Placeholder 4"/>
          <p:cNvSpPr>
            <a:spLocks noGrp="1"/>
          </p:cNvSpPr>
          <p:nvPr>
            <p:ph type="dt" sz="half" idx="10"/>
          </p:nvPr>
        </p:nvSpPr>
        <p:spPr/>
        <p:txBody>
          <a:bodyPr/>
          <a:lstStyle/>
          <a:p>
            <a:fld id="{2009D88E-2CAB-439C-BA72-B966DC92B580}" type="datetimeFigureOut">
              <a:rPr lang="en-US" smtClean="0"/>
              <a:pPr/>
              <a:t>3/19/2026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098E20-A34E-49F9-8663-472A45FEC588}" type="slidenum">
              <a:rPr lang="en-US" smtClean="0"/>
              <a:pPr/>
              <a:t>‹#›</a:t>
            </a:fld>
            <a:endParaRPr lang="en-US"/>
          </a:p>
        </p:txBody>
      </p:sp>
    </p:spTree>
    <p:extLst>
      <p:ext uri="{BB962C8B-B14F-4D97-AF65-F5344CB8AC3E}">
        <p14:creationId xmlns:p14="http://schemas.microsoft.com/office/powerpoint/2010/main" val="20491344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ine cu legendă">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ro-RO" smtClean="0"/>
              <a:t>Clic pentru editare stil titlu</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o-RO" smtClean="0"/>
              <a:t>Faceți clic pe pictogramă pentru a adăuga o imagine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o-RO" smtClean="0"/>
              <a:t>Clic pentru editare stiluri text Coordonator</a:t>
            </a:r>
          </a:p>
        </p:txBody>
      </p:sp>
      <p:sp>
        <p:nvSpPr>
          <p:cNvPr id="5" name="Date Placeholder 4"/>
          <p:cNvSpPr>
            <a:spLocks noGrp="1"/>
          </p:cNvSpPr>
          <p:nvPr>
            <p:ph type="dt" sz="half" idx="10"/>
          </p:nvPr>
        </p:nvSpPr>
        <p:spPr/>
        <p:txBody>
          <a:bodyPr/>
          <a:lstStyle/>
          <a:p>
            <a:fld id="{2009D88E-2CAB-439C-BA72-B966DC92B580}" type="datetimeFigureOut">
              <a:rPr lang="en-US" smtClean="0"/>
              <a:pPr/>
              <a:t>3/19/2026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098E20-A34E-49F9-8663-472A45FEC588}" type="slidenum">
              <a:rPr lang="en-US" smtClean="0"/>
              <a:pPr/>
              <a:t>‹#›</a:t>
            </a:fld>
            <a:endParaRPr lang="en-US"/>
          </a:p>
        </p:txBody>
      </p:sp>
    </p:spTree>
    <p:extLst>
      <p:ext uri="{BB962C8B-B14F-4D97-AF65-F5344CB8AC3E}">
        <p14:creationId xmlns:p14="http://schemas.microsoft.com/office/powerpoint/2010/main" val="290581611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7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ro-RO" smtClean="0"/>
              <a:t>Clic pentru editare stil titlu</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ro-RO" smtClean="0"/>
              <a:t>Clic pentru editare stiluri text Coordonator</a:t>
            </a:r>
          </a:p>
          <a:p>
            <a:pPr lvl="1"/>
            <a:r>
              <a:rPr lang="ro-RO" smtClean="0"/>
              <a:t>Al doilea nivel</a:t>
            </a:r>
          </a:p>
          <a:p>
            <a:pPr lvl="2"/>
            <a:r>
              <a:rPr lang="ro-RO" smtClean="0"/>
              <a:t>Al treilea nivel</a:t>
            </a:r>
          </a:p>
          <a:p>
            <a:pPr lvl="3"/>
            <a:r>
              <a:rPr lang="ro-RO" smtClean="0"/>
              <a:t>Al patrulea nivel</a:t>
            </a:r>
          </a:p>
          <a:p>
            <a:pPr lvl="4"/>
            <a:r>
              <a:rPr lang="ro-RO" smtClean="0"/>
              <a:t>Al cincilea nivel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2009D88E-2CAB-439C-BA72-B966DC92B580}" type="datetimeFigureOut">
              <a:rPr lang="en-US" smtClean="0"/>
              <a:pPr/>
              <a:t>3/19/2026</a:t>
            </a:fld>
            <a:endParaRPr lang="en-US"/>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24098E20-A34E-49F9-8663-472A45FEC588}" type="slidenum">
              <a:rPr lang="en-US" smtClean="0"/>
              <a:pPr/>
              <a:t>‹#›</a:t>
            </a:fld>
            <a:endParaRPr lang="en-US"/>
          </a:p>
        </p:txBody>
      </p:sp>
    </p:spTree>
    <p:extLst>
      <p:ext uri="{BB962C8B-B14F-4D97-AF65-F5344CB8AC3E}">
        <p14:creationId xmlns:p14="http://schemas.microsoft.com/office/powerpoint/2010/main" val="1375584568"/>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ine 3"/>
          <p:cNvPicPr>
            <a:picLocks noChangeAspect="1"/>
          </p:cNvPicPr>
          <p:nvPr/>
        </p:nvPicPr>
        <p:blipFill>
          <a:blip r:embed="rId2"/>
          <a:stretch>
            <a:fillRect/>
          </a:stretch>
        </p:blipFill>
        <p:spPr>
          <a:xfrm>
            <a:off x="2285277" y="2181202"/>
            <a:ext cx="7621446" cy="4676798"/>
          </a:xfrm>
          <a:prstGeom prst="rect">
            <a:avLst/>
          </a:prstGeom>
        </p:spPr>
      </p:pic>
      <p:sp>
        <p:nvSpPr>
          <p:cNvPr id="2" name="Titlu 1"/>
          <p:cNvSpPr>
            <a:spLocks noGrp="1"/>
          </p:cNvSpPr>
          <p:nvPr>
            <p:ph type="ctrTitle"/>
          </p:nvPr>
        </p:nvSpPr>
        <p:spPr>
          <a:xfrm>
            <a:off x="1616365" y="205155"/>
            <a:ext cx="9144000" cy="2387600"/>
          </a:xfrm>
        </p:spPr>
        <p:txBody>
          <a:bodyPr>
            <a:normAutofit/>
          </a:bodyPr>
          <a:lstStyle/>
          <a:p>
            <a:r>
              <a:rPr lang="ro-RO" b="1" cap="none"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rPr>
              <a:t>ȘCOALA</a:t>
            </a:r>
            <a:r>
              <a:rPr lang="ro-RO" b="1" cap="none" dirty="0" smtClean="0">
                <a:ln w="6600">
                  <a:solidFill>
                    <a:schemeClr val="accent2"/>
                  </a:solidFill>
                  <a:prstDash val="solid"/>
                </a:ln>
                <a:solidFill>
                  <a:srgbClr val="FFFFFF"/>
                </a:solidFill>
                <a:effectLst>
                  <a:outerShdw dist="38100" dir="2700000" algn="tl" rotWithShape="0">
                    <a:schemeClr val="accent2"/>
                  </a:outerShdw>
                </a:effectLst>
              </a:rPr>
              <a:t> </a:t>
            </a:r>
            <a:r>
              <a:rPr lang="ro-RO" b="1" cap="none"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rPr>
              <a:t>GIMNAZIALĂ ,,LEONARDO DA VINCI</a:t>
            </a:r>
            <a:r>
              <a:rPr lang="en-US" b="1" cap="none"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rPr>
              <a:t>”</a:t>
            </a:r>
            <a:br>
              <a:rPr lang="en-US" b="1" cap="none"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rPr>
            </a:br>
            <a:endParaRPr lang="en-US" b="1" dirty="0"/>
          </a:p>
        </p:txBody>
      </p:sp>
      <p:sp>
        <p:nvSpPr>
          <p:cNvPr id="3" name="Subtitlu 2"/>
          <p:cNvSpPr>
            <a:spLocks noGrp="1"/>
          </p:cNvSpPr>
          <p:nvPr>
            <p:ph type="subTitle" idx="1"/>
          </p:nvPr>
        </p:nvSpPr>
        <p:spPr>
          <a:xfrm>
            <a:off x="1524000" y="1860323"/>
            <a:ext cx="9144000" cy="1655762"/>
          </a:xfrm>
        </p:spPr>
        <p:txBody>
          <a:bodyPr>
            <a:normAutofit/>
          </a:bodyPr>
          <a:lstStyle/>
          <a:p>
            <a:r>
              <a:rPr lang="ro-RO" sz="3200" b="1" cap="none" dirty="0" err="1"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rPr>
              <a:t>București,sector</a:t>
            </a:r>
            <a:r>
              <a:rPr lang="ro-RO" sz="3200" b="1" cap="none"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rPr>
              <a:t> 3</a:t>
            </a:r>
            <a:endParaRPr lang="en-US" sz="3200" b="1" cap="none"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ndParaRPr>
          </a:p>
        </p:txBody>
      </p:sp>
    </p:spTree>
    <p:extLst>
      <p:ext uri="{BB962C8B-B14F-4D97-AF65-F5344CB8AC3E}">
        <p14:creationId xmlns:p14="http://schemas.microsoft.com/office/powerpoint/2010/main" val="254584215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496605"/>
          </a:xfrm>
        </p:spPr>
        <p:txBody>
          <a:bodyPr>
            <a:normAutofit fontScale="90000"/>
          </a:bodyPr>
          <a:lstStyle/>
          <a:p>
            <a:r>
              <a:rPr lang="ro-RO" b="1" dirty="0"/>
              <a:t>Procesul de Învățare în Clasa Pregătitoare</a:t>
            </a:r>
            <a:r>
              <a:rPr lang="ro-RO" dirty="0"/>
              <a:t/>
            </a:r>
            <a:br>
              <a:rPr lang="ro-RO" dirty="0"/>
            </a:br>
            <a:endParaRPr lang="ro-RO" dirty="0"/>
          </a:p>
        </p:txBody>
      </p:sp>
      <p:sp>
        <p:nvSpPr>
          <p:cNvPr id="3" name="Content Placeholder 2"/>
          <p:cNvSpPr>
            <a:spLocks noGrp="1"/>
          </p:cNvSpPr>
          <p:nvPr>
            <p:ph sz="quarter" idx="13"/>
          </p:nvPr>
        </p:nvSpPr>
        <p:spPr>
          <a:xfrm>
            <a:off x="267629" y="1115122"/>
            <a:ext cx="11619571" cy="5642517"/>
          </a:xfrm>
        </p:spPr>
        <p:txBody>
          <a:bodyPr>
            <a:normAutofit/>
          </a:bodyPr>
          <a:lstStyle/>
          <a:p>
            <a:pPr marL="0" indent="0" algn="just">
              <a:buNone/>
            </a:pPr>
            <a:r>
              <a:rPr lang="ro-RO" dirty="0"/>
              <a:t>	</a:t>
            </a:r>
            <a:r>
              <a:rPr lang="ro-RO" sz="2500" cap="none" dirty="0" smtClean="0"/>
              <a:t>Învățarea la clasa pregătitoare se desfășoară prin metode practice care promovează descoperirea și experimentarea. Copiii sunt încurajați să observe, să pună întrebări și să exploreze mediul înconjurător. Aceasta se realizează prin:</a:t>
            </a:r>
          </a:p>
          <a:p>
            <a:pPr algn="just"/>
            <a:r>
              <a:rPr lang="ro-RO" sz="2500" b="1" dirty="0" smtClean="0"/>
              <a:t>Învățarea </a:t>
            </a:r>
            <a:r>
              <a:rPr lang="ro-RO" sz="2500" b="1" dirty="0"/>
              <a:t>prin descoperire</a:t>
            </a:r>
            <a:r>
              <a:rPr lang="ro-RO" sz="2500" dirty="0"/>
              <a:t>: </a:t>
            </a:r>
            <a:r>
              <a:rPr lang="ro-RO" sz="2500" cap="none" dirty="0" smtClean="0"/>
              <a:t>Activitățile sunt concepute pentru a stimula curiozitatea și dorința de a înțelege lumea</a:t>
            </a:r>
            <a:r>
              <a:rPr lang="ro-RO" sz="2500" dirty="0" smtClean="0"/>
              <a:t>.</a:t>
            </a:r>
            <a:endParaRPr lang="ro-RO" sz="2500" dirty="0"/>
          </a:p>
          <a:p>
            <a:pPr algn="just"/>
            <a:r>
              <a:rPr lang="ro-RO" sz="2500" b="1" dirty="0"/>
              <a:t>Învățarea prin joc</a:t>
            </a:r>
            <a:r>
              <a:rPr lang="ro-RO" sz="2500" dirty="0"/>
              <a:t>: </a:t>
            </a:r>
            <a:r>
              <a:rPr lang="ro-RO" sz="2500" cap="none" dirty="0" smtClean="0"/>
              <a:t>Componenta ludică a tuturor activităților asigură că învățarea devine o experiență plăcută</a:t>
            </a:r>
            <a:r>
              <a:rPr lang="ro-RO" sz="2500" dirty="0" smtClean="0"/>
              <a:t>.</a:t>
            </a:r>
            <a:endParaRPr lang="ro-RO" sz="2500" dirty="0"/>
          </a:p>
          <a:p>
            <a:pPr algn="just"/>
            <a:r>
              <a:rPr lang="ro-RO" sz="2500" b="1" dirty="0"/>
              <a:t>Învățarea prin cooperare</a:t>
            </a:r>
            <a:r>
              <a:rPr lang="ro-RO" sz="2500" dirty="0"/>
              <a:t>: </a:t>
            </a:r>
            <a:r>
              <a:rPr lang="ro-RO" sz="2500" cap="none" dirty="0" smtClean="0"/>
              <a:t>Colaborarea în activități de grup dezvoltă relațiile interumane și abilitățile sociale.</a:t>
            </a:r>
          </a:p>
          <a:p>
            <a:pPr marL="0" indent="0" algn="just">
              <a:buNone/>
            </a:pPr>
            <a:r>
              <a:rPr lang="ro-RO" sz="2500" dirty="0" smtClean="0"/>
              <a:t>	</a:t>
            </a:r>
            <a:r>
              <a:rPr lang="ro-RO" sz="2500" cap="none" dirty="0" smtClean="0"/>
              <a:t>Aceste abordări creează un mediu de învățare pozitiv, în care copiii se simt motivați și sprijiniți în explorarea noilor cunoștințe</a:t>
            </a:r>
            <a:r>
              <a:rPr lang="ro-RO" sz="2500" dirty="0" smtClean="0"/>
              <a:t>.</a:t>
            </a:r>
            <a:endParaRPr lang="ro-RO" sz="2500" dirty="0"/>
          </a:p>
          <a:p>
            <a:endParaRPr lang="ro-RO" dirty="0"/>
          </a:p>
        </p:txBody>
      </p:sp>
    </p:spTree>
    <p:extLst>
      <p:ext uri="{BB962C8B-B14F-4D97-AF65-F5344CB8AC3E}">
        <p14:creationId xmlns:p14="http://schemas.microsoft.com/office/powerpoint/2010/main" val="417049946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7"/>
            <a:ext cx="10364451" cy="474303"/>
          </a:xfrm>
        </p:spPr>
        <p:txBody>
          <a:bodyPr>
            <a:normAutofit fontScale="90000"/>
          </a:bodyPr>
          <a:lstStyle/>
          <a:p>
            <a:r>
              <a:rPr lang="ro-RO" b="1" dirty="0"/>
              <a:t>Evaluarea în Clasa Pregătitoare</a:t>
            </a:r>
            <a:r>
              <a:rPr lang="ro-RO" dirty="0"/>
              <a:t/>
            </a:r>
            <a:br>
              <a:rPr lang="ro-RO" dirty="0"/>
            </a:br>
            <a:endParaRPr lang="ro-RO" dirty="0"/>
          </a:p>
        </p:txBody>
      </p:sp>
      <p:sp>
        <p:nvSpPr>
          <p:cNvPr id="3" name="Content Placeholder 2"/>
          <p:cNvSpPr>
            <a:spLocks noGrp="1"/>
          </p:cNvSpPr>
          <p:nvPr>
            <p:ph sz="quarter" idx="13"/>
          </p:nvPr>
        </p:nvSpPr>
        <p:spPr>
          <a:xfrm>
            <a:off x="390293" y="1092820"/>
            <a:ext cx="11463453" cy="5374887"/>
          </a:xfrm>
        </p:spPr>
        <p:txBody>
          <a:bodyPr>
            <a:normAutofit/>
          </a:bodyPr>
          <a:lstStyle/>
          <a:p>
            <a:pPr marL="0" indent="0" algn="just">
              <a:buNone/>
            </a:pPr>
            <a:r>
              <a:rPr lang="ro-RO" dirty="0" smtClean="0"/>
              <a:t>	</a:t>
            </a:r>
            <a:r>
              <a:rPr lang="ro-RO" sz="2600" cap="none" dirty="0" smtClean="0"/>
              <a:t>Evaluarea în clasa pregătitoare se realizează prin observație și discuții, fără a se utiliza calificative sau teste formale. În loc de teste, profesorii urmăresc progresul copiilor prin:</a:t>
            </a:r>
          </a:p>
          <a:p>
            <a:pPr algn="just"/>
            <a:r>
              <a:rPr lang="ro-RO" sz="2600" b="1" dirty="0" smtClean="0"/>
              <a:t>Observarea </a:t>
            </a:r>
            <a:r>
              <a:rPr lang="ro-RO" sz="2600" b="1" dirty="0"/>
              <a:t>comportamentului și a abilităților</a:t>
            </a:r>
            <a:r>
              <a:rPr lang="ro-RO" sz="2600" dirty="0"/>
              <a:t>: </a:t>
            </a:r>
            <a:r>
              <a:rPr lang="ro-RO" sz="2600" cap="none" dirty="0" smtClean="0"/>
              <a:t>Se înregistrează modul în care copiii interacționează, rezolvă probleme și aplică cunoștințele învățate.</a:t>
            </a:r>
          </a:p>
          <a:p>
            <a:pPr algn="just"/>
            <a:r>
              <a:rPr lang="ro-RO" sz="2600" b="1" dirty="0" smtClean="0"/>
              <a:t>Portofoliu </a:t>
            </a:r>
            <a:r>
              <a:rPr lang="ro-RO" sz="2600" b="1" dirty="0"/>
              <a:t>de activități</a:t>
            </a:r>
            <a:r>
              <a:rPr lang="ro-RO" sz="2600" dirty="0"/>
              <a:t>: </a:t>
            </a:r>
            <a:r>
              <a:rPr lang="ro-RO" sz="2600" cap="none" dirty="0" smtClean="0"/>
              <a:t>Profesorii creează un dosar cu lucrările copiilor, care poate include desene, construcții și exerciții de scriere, pentru a ilustra progresul acestora.</a:t>
            </a:r>
          </a:p>
          <a:p>
            <a:pPr algn="just"/>
            <a:r>
              <a:rPr lang="ro-RO" sz="2600" b="1" dirty="0" smtClean="0"/>
              <a:t>Feedback </a:t>
            </a:r>
            <a:r>
              <a:rPr lang="ro-RO" sz="2600" b="1" dirty="0"/>
              <a:t>verbal</a:t>
            </a:r>
            <a:r>
              <a:rPr lang="ro-RO" sz="2600" dirty="0"/>
              <a:t>: </a:t>
            </a:r>
            <a:r>
              <a:rPr lang="ro-RO" sz="2600" cap="none" dirty="0" smtClean="0"/>
              <a:t>Oferind încurajări și aprecieri, profesorii contribuie la dezvoltarea încrederii și a motivației copiilor.</a:t>
            </a:r>
          </a:p>
          <a:p>
            <a:endParaRPr lang="ro-RO" dirty="0"/>
          </a:p>
        </p:txBody>
      </p:sp>
    </p:spTree>
    <p:extLst>
      <p:ext uri="{BB962C8B-B14F-4D97-AF65-F5344CB8AC3E}">
        <p14:creationId xmlns:p14="http://schemas.microsoft.com/office/powerpoint/2010/main" val="409208246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141" y="618518"/>
            <a:ext cx="11530361" cy="1054166"/>
          </a:xfrm>
        </p:spPr>
        <p:txBody>
          <a:bodyPr>
            <a:normAutofit/>
          </a:bodyPr>
          <a:lstStyle/>
          <a:p>
            <a:r>
              <a:rPr lang="ro-RO" sz="2800" b="1" dirty="0"/>
              <a:t>Beneficiile Clasei Pregătitoare pentru Dezvoltarea Copiilor</a:t>
            </a:r>
            <a:r>
              <a:rPr lang="ro-RO" sz="2800" dirty="0"/>
              <a:t/>
            </a:r>
            <a:br>
              <a:rPr lang="ro-RO" sz="2800" dirty="0"/>
            </a:br>
            <a:endParaRPr lang="ro-RO" sz="2800" dirty="0"/>
          </a:p>
        </p:txBody>
      </p:sp>
      <p:sp>
        <p:nvSpPr>
          <p:cNvPr id="3" name="Content Placeholder 2"/>
          <p:cNvSpPr>
            <a:spLocks noGrp="1"/>
          </p:cNvSpPr>
          <p:nvPr>
            <p:ph sz="quarter" idx="13"/>
          </p:nvPr>
        </p:nvSpPr>
        <p:spPr>
          <a:xfrm>
            <a:off x="379141" y="1672684"/>
            <a:ext cx="11608420" cy="4118515"/>
          </a:xfrm>
        </p:spPr>
        <p:txBody>
          <a:bodyPr>
            <a:normAutofit/>
          </a:bodyPr>
          <a:lstStyle/>
          <a:p>
            <a:pPr marL="0" indent="0" algn="just">
              <a:buNone/>
            </a:pPr>
            <a:r>
              <a:rPr lang="ro-RO" dirty="0"/>
              <a:t>	</a:t>
            </a:r>
            <a:r>
              <a:rPr lang="ro-RO" sz="2400" cap="none" dirty="0" smtClean="0"/>
              <a:t>Clasa pregătitoare este un an dedicat pregătirii emoționale și sociale a copiilor, permițându-le: </a:t>
            </a:r>
          </a:p>
          <a:p>
            <a:pPr algn="just"/>
            <a:r>
              <a:rPr lang="ro-RO" sz="2400" cap="none" dirty="0"/>
              <a:t>s</a:t>
            </a:r>
            <a:r>
              <a:rPr lang="ro-RO" sz="2400" cap="none" dirty="0" smtClean="0"/>
              <a:t>ă își dezvolte autonomia și încrederea în sine, pregătindu-i pentru provocările viitoare;</a:t>
            </a:r>
          </a:p>
          <a:p>
            <a:pPr algn="just"/>
            <a:r>
              <a:rPr lang="ro-RO" sz="2400" cap="none" dirty="0"/>
              <a:t>s</a:t>
            </a:r>
            <a:r>
              <a:rPr lang="ro-RO" sz="2400" cap="none" dirty="0" smtClean="0"/>
              <a:t>ă își formeze un obicei plăcut de învățare, care îi va însoți pe tot parcursul educației lor;</a:t>
            </a:r>
          </a:p>
          <a:p>
            <a:pPr algn="just"/>
            <a:r>
              <a:rPr lang="ro-RO" sz="2400" cap="none" dirty="0"/>
              <a:t>s</a:t>
            </a:r>
            <a:r>
              <a:rPr lang="ro-RO" sz="2400" cap="none" dirty="0" smtClean="0"/>
              <a:t>ă experimenteze lucrul în echipă și colaborarea, esențiale în viața socială și profesională;</a:t>
            </a:r>
          </a:p>
          <a:p>
            <a:pPr algn="just"/>
            <a:r>
              <a:rPr lang="ro-RO" sz="2400" cap="none" dirty="0"/>
              <a:t>s</a:t>
            </a:r>
            <a:r>
              <a:rPr lang="ro-RO" sz="2400" cap="none" dirty="0" smtClean="0"/>
              <a:t>ă se familiarizeze cu disciplinele și regulile esențiale într-un colectiv, astfel încât să se integreze ușor în viitor.</a:t>
            </a:r>
          </a:p>
          <a:p>
            <a:pPr algn="just"/>
            <a:endParaRPr lang="ro-RO" sz="2400" dirty="0"/>
          </a:p>
        </p:txBody>
      </p:sp>
    </p:spTree>
    <p:extLst>
      <p:ext uri="{BB962C8B-B14F-4D97-AF65-F5344CB8AC3E}">
        <p14:creationId xmlns:p14="http://schemas.microsoft.com/office/powerpoint/2010/main" val="3178705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0" y="618517"/>
            <a:ext cx="12099073" cy="919997"/>
          </a:xfrm>
        </p:spPr>
        <p:txBody>
          <a:bodyPr>
            <a:normAutofit/>
          </a:bodyPr>
          <a:lstStyle/>
          <a:p>
            <a:r>
              <a:rPr lang="ro-RO" sz="2800" b="1" dirty="0" smtClean="0"/>
              <a:t>Discipline școlare pe care le studiază copiii în clasa pregătitoare</a:t>
            </a:r>
            <a:endParaRPr lang="en-US" sz="2800" b="1" dirty="0"/>
          </a:p>
        </p:txBody>
      </p:sp>
      <p:sp>
        <p:nvSpPr>
          <p:cNvPr id="3" name="Substituent conținut 2"/>
          <p:cNvSpPr>
            <a:spLocks noGrp="1"/>
          </p:cNvSpPr>
          <p:nvPr>
            <p:ph sz="quarter" idx="13"/>
          </p:nvPr>
        </p:nvSpPr>
        <p:spPr>
          <a:xfrm>
            <a:off x="913774" y="1538514"/>
            <a:ext cx="10363826" cy="5167086"/>
          </a:xfrm>
        </p:spPr>
        <p:txBody>
          <a:bodyPr>
            <a:normAutofit fontScale="77500" lnSpcReduction="20000"/>
          </a:bodyPr>
          <a:lstStyle/>
          <a:p>
            <a:pPr marL="0" indent="0">
              <a:buNone/>
            </a:pPr>
            <a:endParaRPr lang="en-US" dirty="0" smtClean="0"/>
          </a:p>
          <a:p>
            <a:r>
              <a:rPr lang="en-US" sz="3800" dirty="0" smtClean="0"/>
              <a:t> </a:t>
            </a:r>
            <a:r>
              <a:rPr lang="en-US" sz="3800" dirty="0" err="1" smtClean="0"/>
              <a:t>Comunicare</a:t>
            </a:r>
            <a:r>
              <a:rPr lang="en-US" sz="3800" dirty="0" smtClean="0"/>
              <a:t> </a:t>
            </a:r>
            <a:r>
              <a:rPr lang="en-US" sz="3800" dirty="0" err="1" smtClean="0"/>
              <a:t>în</a:t>
            </a:r>
            <a:r>
              <a:rPr lang="en-US" sz="3800" dirty="0" smtClean="0"/>
              <a:t> </a:t>
            </a:r>
            <a:r>
              <a:rPr lang="en-US" sz="3800" dirty="0" err="1" smtClean="0"/>
              <a:t>limba</a:t>
            </a:r>
            <a:r>
              <a:rPr lang="en-US" sz="3800" dirty="0" smtClean="0"/>
              <a:t> </a:t>
            </a:r>
            <a:r>
              <a:rPr lang="en-US" sz="3800" dirty="0" err="1" smtClean="0"/>
              <a:t>română</a:t>
            </a:r>
            <a:r>
              <a:rPr lang="ro-RO" sz="3800" dirty="0" smtClean="0"/>
              <a:t> (5 ore)</a:t>
            </a:r>
            <a:endParaRPr lang="en-US" sz="3800" dirty="0" smtClean="0"/>
          </a:p>
          <a:p>
            <a:r>
              <a:rPr lang="en-US" sz="3800" dirty="0" smtClean="0"/>
              <a:t> </a:t>
            </a:r>
            <a:r>
              <a:rPr lang="en-US" sz="3800" dirty="0" err="1" smtClean="0"/>
              <a:t>Matematică</a:t>
            </a:r>
            <a:r>
              <a:rPr lang="en-US" sz="3800" dirty="0" smtClean="0"/>
              <a:t> </a:t>
            </a:r>
            <a:r>
              <a:rPr lang="en-US" sz="3800" dirty="0" err="1" smtClean="0"/>
              <a:t>şi</a:t>
            </a:r>
            <a:r>
              <a:rPr lang="en-US" sz="3800" dirty="0" smtClean="0"/>
              <a:t> </a:t>
            </a:r>
            <a:r>
              <a:rPr lang="en-US" sz="3800" dirty="0" err="1" smtClean="0"/>
              <a:t>explorarea</a:t>
            </a:r>
            <a:r>
              <a:rPr lang="en-US" sz="3800" dirty="0" smtClean="0"/>
              <a:t> </a:t>
            </a:r>
            <a:r>
              <a:rPr lang="en-US" sz="3800" dirty="0" err="1" smtClean="0"/>
              <a:t>mediului</a:t>
            </a:r>
            <a:r>
              <a:rPr lang="ro-RO" sz="3800" dirty="0" smtClean="0"/>
              <a:t> (4 ore)</a:t>
            </a:r>
            <a:endParaRPr lang="en-US" sz="3800" dirty="0" smtClean="0"/>
          </a:p>
          <a:p>
            <a:r>
              <a:rPr lang="en-US" sz="3800" dirty="0" smtClean="0"/>
              <a:t> </a:t>
            </a:r>
            <a:r>
              <a:rPr lang="en-US" sz="3800" dirty="0" err="1" smtClean="0"/>
              <a:t>Dezvoltare</a:t>
            </a:r>
            <a:r>
              <a:rPr lang="en-US" sz="3800" dirty="0" smtClean="0"/>
              <a:t> </a:t>
            </a:r>
            <a:r>
              <a:rPr lang="en-US" sz="3800" dirty="0" err="1" smtClean="0"/>
              <a:t>personală</a:t>
            </a:r>
            <a:r>
              <a:rPr lang="ro-RO" sz="3800" dirty="0" smtClean="0"/>
              <a:t> ( 2 ore)</a:t>
            </a:r>
            <a:endParaRPr lang="en-US" sz="3800" dirty="0" smtClean="0"/>
          </a:p>
          <a:p>
            <a:r>
              <a:rPr lang="en-US" sz="3800" dirty="0" smtClean="0"/>
              <a:t> Arte </a:t>
            </a:r>
            <a:r>
              <a:rPr lang="en-US" sz="3800" dirty="0" err="1" smtClean="0"/>
              <a:t>vizuale</a:t>
            </a:r>
            <a:r>
              <a:rPr lang="en-US" sz="3800" dirty="0" smtClean="0"/>
              <a:t> </a:t>
            </a:r>
            <a:r>
              <a:rPr lang="en-US" sz="3800" dirty="0" err="1" smtClean="0"/>
              <a:t>și</a:t>
            </a:r>
            <a:r>
              <a:rPr lang="en-US" sz="3800" dirty="0" smtClean="0"/>
              <a:t> </a:t>
            </a:r>
            <a:r>
              <a:rPr lang="en-US" sz="3800" dirty="0" err="1" smtClean="0"/>
              <a:t>abilități</a:t>
            </a:r>
            <a:r>
              <a:rPr lang="en-US" sz="3800" dirty="0" smtClean="0"/>
              <a:t> practice</a:t>
            </a:r>
            <a:r>
              <a:rPr lang="ro-RO" sz="3800" dirty="0" smtClean="0"/>
              <a:t> ( 2 ore)</a:t>
            </a:r>
            <a:endParaRPr lang="en-US" sz="3800" dirty="0" smtClean="0"/>
          </a:p>
          <a:p>
            <a:r>
              <a:rPr lang="en-US" sz="3800" dirty="0" smtClean="0"/>
              <a:t> </a:t>
            </a:r>
            <a:r>
              <a:rPr lang="en-US" sz="3800" dirty="0" err="1" smtClean="0"/>
              <a:t>Muzică</a:t>
            </a:r>
            <a:r>
              <a:rPr lang="en-US" sz="3800" dirty="0" smtClean="0"/>
              <a:t> </a:t>
            </a:r>
            <a:r>
              <a:rPr lang="en-US" sz="3800" dirty="0" err="1" smtClean="0"/>
              <a:t>și</a:t>
            </a:r>
            <a:r>
              <a:rPr lang="en-US" sz="3800" dirty="0" smtClean="0"/>
              <a:t> </a:t>
            </a:r>
            <a:r>
              <a:rPr lang="en-US" sz="3800" dirty="0" err="1" smtClean="0"/>
              <a:t>mișcare</a:t>
            </a:r>
            <a:r>
              <a:rPr lang="ro-RO" sz="3800" dirty="0" smtClean="0"/>
              <a:t> ( 2 ore)</a:t>
            </a:r>
            <a:endParaRPr lang="en-US" sz="3800" dirty="0" smtClean="0"/>
          </a:p>
          <a:p>
            <a:r>
              <a:rPr lang="en-US" sz="3800" dirty="0" smtClean="0"/>
              <a:t> </a:t>
            </a:r>
            <a:r>
              <a:rPr lang="en-US" sz="3800" dirty="0" err="1" smtClean="0"/>
              <a:t>Educație</a:t>
            </a:r>
            <a:r>
              <a:rPr lang="en-US" sz="3800" dirty="0" smtClean="0"/>
              <a:t> </a:t>
            </a:r>
            <a:r>
              <a:rPr lang="en-US" sz="3800" dirty="0" err="1" smtClean="0"/>
              <a:t>fizică</a:t>
            </a:r>
            <a:r>
              <a:rPr lang="ro-RO" sz="3800" dirty="0" smtClean="0"/>
              <a:t> (2 ore)</a:t>
            </a:r>
            <a:endParaRPr lang="en-US" sz="3800" dirty="0" smtClean="0"/>
          </a:p>
          <a:p>
            <a:r>
              <a:rPr lang="en-US" sz="3800" dirty="0" smtClean="0"/>
              <a:t> </a:t>
            </a:r>
            <a:r>
              <a:rPr lang="en-US" sz="3800" dirty="0" err="1" smtClean="0"/>
              <a:t>Religie</a:t>
            </a:r>
            <a:r>
              <a:rPr lang="ro-RO" sz="3800" dirty="0" smtClean="0"/>
              <a:t> ( 1 oră)</a:t>
            </a:r>
            <a:endParaRPr lang="en-US" sz="3800" dirty="0" smtClean="0"/>
          </a:p>
          <a:p>
            <a:r>
              <a:rPr lang="en-US" sz="3800" dirty="0" smtClean="0"/>
              <a:t> </a:t>
            </a:r>
            <a:r>
              <a:rPr lang="en-US" sz="3800" dirty="0" err="1" smtClean="0"/>
              <a:t>Limba</a:t>
            </a:r>
            <a:r>
              <a:rPr lang="en-US" sz="3800" dirty="0" smtClean="0"/>
              <a:t> </a:t>
            </a:r>
            <a:r>
              <a:rPr lang="en-US" sz="3800" dirty="0" err="1" smtClean="0"/>
              <a:t>Engleză</a:t>
            </a:r>
            <a:r>
              <a:rPr lang="en-US" sz="3800" dirty="0" smtClean="0"/>
              <a:t> </a:t>
            </a:r>
            <a:r>
              <a:rPr lang="ro-RO" sz="3800" dirty="0" smtClean="0"/>
              <a:t>( 1 oră)</a:t>
            </a:r>
            <a:endParaRPr lang="en-US" sz="3800" dirty="0" smtClean="0"/>
          </a:p>
          <a:p>
            <a:endParaRPr lang="en-US" dirty="0"/>
          </a:p>
        </p:txBody>
      </p:sp>
    </p:spTree>
    <p:extLst>
      <p:ext uri="{BB962C8B-B14F-4D97-AF65-F5344CB8AC3E}">
        <p14:creationId xmlns:p14="http://schemas.microsoft.com/office/powerpoint/2010/main" val="339737682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913775" y="618518"/>
            <a:ext cx="10364451" cy="942654"/>
          </a:xfrm>
        </p:spPr>
        <p:txBody>
          <a:bodyPr/>
          <a:lstStyle/>
          <a:p>
            <a:r>
              <a:rPr lang="ro-RO" b="1" dirty="0" smtClean="0"/>
              <a:t>Programul elevilor din clasa pregătitoare:</a:t>
            </a:r>
            <a:endParaRPr lang="en-US" b="1" dirty="0"/>
          </a:p>
        </p:txBody>
      </p:sp>
      <p:sp>
        <p:nvSpPr>
          <p:cNvPr id="3" name="Substituent conținut 2"/>
          <p:cNvSpPr>
            <a:spLocks noGrp="1"/>
          </p:cNvSpPr>
          <p:nvPr>
            <p:ph sz="quarter" idx="13"/>
          </p:nvPr>
        </p:nvSpPr>
        <p:spPr>
          <a:xfrm>
            <a:off x="913774" y="1561172"/>
            <a:ext cx="10363826" cy="4230027"/>
          </a:xfrm>
        </p:spPr>
        <p:txBody>
          <a:bodyPr>
            <a:normAutofit fontScale="85000" lnSpcReduction="10000"/>
          </a:bodyPr>
          <a:lstStyle/>
          <a:p>
            <a:r>
              <a:rPr lang="ro-RO" sz="4000" dirty="0" smtClean="0"/>
              <a:t>8: 10 – 11: 35</a:t>
            </a:r>
          </a:p>
          <a:p>
            <a:r>
              <a:rPr lang="ro-RO" sz="4000" cap="none" dirty="0" smtClean="0"/>
              <a:t>Activitatea didactică este de 35 min+10 min activități în completare</a:t>
            </a:r>
          </a:p>
          <a:p>
            <a:r>
              <a:rPr lang="ro-RO" sz="4000" cap="none" dirty="0" smtClean="0"/>
              <a:t>Pauza: 15 min</a:t>
            </a:r>
          </a:p>
          <a:p>
            <a:r>
              <a:rPr lang="ro-RO" sz="4000" cap="none" dirty="0" smtClean="0"/>
              <a:t>În două zile pe săptămână copiii vor desfășura activități remediale. Fiecare activitate remedială va dura 35 min.</a:t>
            </a:r>
            <a:endParaRPr lang="en-US" sz="4000" cap="none" dirty="0"/>
          </a:p>
        </p:txBody>
      </p:sp>
    </p:spTree>
    <p:extLst>
      <p:ext uri="{BB962C8B-B14F-4D97-AF65-F5344CB8AC3E}">
        <p14:creationId xmlns:p14="http://schemas.microsoft.com/office/powerpoint/2010/main" val="361446720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ro-RO" b="1" dirty="0" smtClean="0"/>
              <a:t>Semn distinctiv al școlii:</a:t>
            </a:r>
            <a:endParaRPr lang="en-US" b="1" dirty="0"/>
          </a:p>
        </p:txBody>
      </p:sp>
      <p:sp>
        <p:nvSpPr>
          <p:cNvPr id="3" name="Substituent conținut 2"/>
          <p:cNvSpPr>
            <a:spLocks noGrp="1"/>
          </p:cNvSpPr>
          <p:nvPr>
            <p:ph sz="quarter" idx="13"/>
          </p:nvPr>
        </p:nvSpPr>
        <p:spPr/>
        <p:txBody>
          <a:bodyPr>
            <a:normAutofit/>
          </a:bodyPr>
          <a:lstStyle/>
          <a:p>
            <a:r>
              <a:rPr lang="ro-RO" sz="3600" dirty="0" smtClean="0"/>
              <a:t>Bluză albă</a:t>
            </a:r>
          </a:p>
          <a:p>
            <a:r>
              <a:rPr lang="ro-RO" sz="3600" dirty="0" smtClean="0"/>
              <a:t>Vestă roșie</a:t>
            </a:r>
            <a:endParaRPr lang="en-US" sz="3600" dirty="0"/>
          </a:p>
        </p:txBody>
      </p:sp>
    </p:spTree>
    <p:extLst>
      <p:ext uri="{BB962C8B-B14F-4D97-AF65-F5344CB8AC3E}">
        <p14:creationId xmlns:p14="http://schemas.microsoft.com/office/powerpoint/2010/main" val="110300291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553792" y="876095"/>
            <a:ext cx="11278226" cy="813241"/>
          </a:xfrm>
        </p:spPr>
        <p:txBody>
          <a:bodyPr>
            <a:normAutofit fontScale="90000"/>
          </a:bodyPr>
          <a:lstStyle/>
          <a:p>
            <a:r>
              <a:rPr lang="ro-RO" b="1" dirty="0" smtClean="0"/>
              <a:t>Care este specificul ambiental al clasei pregătitoare?</a:t>
            </a:r>
            <a:endParaRPr lang="en-US" b="1" dirty="0"/>
          </a:p>
        </p:txBody>
      </p:sp>
      <p:sp>
        <p:nvSpPr>
          <p:cNvPr id="3" name="Substituent conținut 2"/>
          <p:cNvSpPr>
            <a:spLocks noGrp="1"/>
          </p:cNvSpPr>
          <p:nvPr>
            <p:ph sz="quarter" idx="13"/>
          </p:nvPr>
        </p:nvSpPr>
        <p:spPr>
          <a:xfrm>
            <a:off x="206061" y="1179095"/>
            <a:ext cx="11758411" cy="5234583"/>
          </a:xfrm>
        </p:spPr>
        <p:txBody>
          <a:bodyPr>
            <a:normAutofit/>
          </a:bodyPr>
          <a:lstStyle/>
          <a:p>
            <a:pPr marL="0" indent="0">
              <a:buNone/>
            </a:pPr>
            <a:endParaRPr lang="en-US" dirty="0" smtClean="0"/>
          </a:p>
          <a:p>
            <a:r>
              <a:rPr lang="en-US" sz="2800" dirty="0" smtClean="0"/>
              <a:t> </a:t>
            </a:r>
            <a:r>
              <a:rPr lang="en-US" sz="3600" cap="none" dirty="0" err="1" smtClean="0"/>
              <a:t>spațiu</a:t>
            </a:r>
            <a:r>
              <a:rPr lang="en-US" sz="3600" cap="none" dirty="0" smtClean="0"/>
              <a:t> </a:t>
            </a:r>
            <a:r>
              <a:rPr lang="en-US" sz="3600" cap="none" dirty="0" err="1" smtClean="0"/>
              <a:t>luminos</a:t>
            </a:r>
            <a:r>
              <a:rPr lang="en-US" sz="3600" cap="none" dirty="0" smtClean="0"/>
              <a:t>, </a:t>
            </a:r>
            <a:r>
              <a:rPr lang="en-US" sz="3600" cap="none" dirty="0" err="1" smtClean="0"/>
              <a:t>curat</a:t>
            </a:r>
            <a:r>
              <a:rPr lang="en-US" sz="3600" cap="none" dirty="0" smtClean="0"/>
              <a:t>, </a:t>
            </a:r>
            <a:r>
              <a:rPr lang="en-US" sz="3600" cap="none" dirty="0" err="1" smtClean="0"/>
              <a:t>decorat</a:t>
            </a:r>
            <a:r>
              <a:rPr lang="en-US" sz="3600" cap="none" dirty="0" smtClean="0"/>
              <a:t> cu </a:t>
            </a:r>
            <a:r>
              <a:rPr lang="en-US" sz="3600" cap="none" dirty="0" err="1" smtClean="0"/>
              <a:t>materiale</a:t>
            </a:r>
            <a:r>
              <a:rPr lang="en-US" sz="3600" cap="none" dirty="0" smtClean="0"/>
              <a:t> </a:t>
            </a:r>
            <a:r>
              <a:rPr lang="en-US" sz="3600" cap="none" dirty="0" err="1" smtClean="0"/>
              <a:t>atractive</a:t>
            </a:r>
            <a:r>
              <a:rPr lang="en-US" sz="3600" cap="none" dirty="0" smtClean="0"/>
              <a:t> </a:t>
            </a:r>
            <a:r>
              <a:rPr lang="en-US" sz="3600" cap="none" dirty="0" err="1" smtClean="0"/>
              <a:t>și</a:t>
            </a:r>
            <a:r>
              <a:rPr lang="en-US" sz="3600" cap="none" dirty="0" smtClean="0"/>
              <a:t> cu </a:t>
            </a:r>
            <a:r>
              <a:rPr lang="en-US" sz="3600" cap="none" dirty="0" err="1" smtClean="0"/>
              <a:t>lucrările</a:t>
            </a:r>
            <a:r>
              <a:rPr lang="en-US" sz="3600" cap="none" dirty="0" smtClean="0"/>
              <a:t> </a:t>
            </a:r>
            <a:r>
              <a:rPr lang="en-US" sz="3600" cap="none" dirty="0" err="1" smtClean="0"/>
              <a:t>copiilor</a:t>
            </a:r>
            <a:endParaRPr lang="en-US" sz="3600" cap="none" dirty="0" smtClean="0"/>
          </a:p>
          <a:p>
            <a:r>
              <a:rPr lang="en-US" sz="3600" cap="none" dirty="0" smtClean="0"/>
              <a:t> </a:t>
            </a:r>
            <a:r>
              <a:rPr lang="en-US" sz="3600" cap="none" dirty="0" err="1" smtClean="0"/>
              <a:t>mobiler</a:t>
            </a:r>
            <a:r>
              <a:rPr lang="en-US" sz="3600" cap="none" dirty="0" smtClean="0"/>
              <a:t> modular, zone cu </a:t>
            </a:r>
            <a:r>
              <a:rPr lang="en-US" sz="3600" cap="none" dirty="0" err="1" smtClean="0"/>
              <a:t>acces</a:t>
            </a:r>
            <a:r>
              <a:rPr lang="en-US" sz="3600" cap="none" dirty="0" smtClean="0"/>
              <a:t> liber la </a:t>
            </a:r>
            <a:r>
              <a:rPr lang="en-US" sz="3600" cap="none" dirty="0" err="1" smtClean="0"/>
              <a:t>raf</a:t>
            </a:r>
            <a:r>
              <a:rPr lang="ro-RO" sz="3600" cap="none" dirty="0" smtClean="0"/>
              <a:t>t, zone pentru</a:t>
            </a:r>
            <a:r>
              <a:rPr lang="en-US" sz="3600" cap="none" dirty="0" smtClean="0"/>
              <a:t> </a:t>
            </a:r>
            <a:r>
              <a:rPr lang="en-US" sz="3600" cap="none" dirty="0" err="1" smtClean="0"/>
              <a:t>centrel</a:t>
            </a:r>
            <a:r>
              <a:rPr lang="ro-RO" sz="3600" cap="none" dirty="0" smtClean="0"/>
              <a:t>e</a:t>
            </a:r>
            <a:r>
              <a:rPr lang="en-US" sz="3600" cap="none" dirty="0" smtClean="0"/>
              <a:t> de </a:t>
            </a:r>
            <a:r>
              <a:rPr lang="en-US" sz="3600" cap="none" dirty="0" err="1" smtClean="0"/>
              <a:t>studiu</a:t>
            </a:r>
            <a:r>
              <a:rPr lang="en-US" sz="3600" cap="none" dirty="0" smtClean="0"/>
              <a:t> </a:t>
            </a:r>
            <a:r>
              <a:rPr lang="en-US" sz="3600" cap="none" dirty="0" err="1" smtClean="0"/>
              <a:t>și</a:t>
            </a:r>
            <a:r>
              <a:rPr lang="en-US" sz="3600" cap="none" dirty="0" smtClean="0"/>
              <a:t> </a:t>
            </a:r>
            <a:r>
              <a:rPr lang="en-US" sz="3600" cap="none" dirty="0" err="1" smtClean="0"/>
              <a:t>joacă</a:t>
            </a:r>
            <a:r>
              <a:rPr lang="ro-RO" sz="3600" cap="none" dirty="0" smtClean="0"/>
              <a:t>:</a:t>
            </a:r>
            <a:r>
              <a:rPr lang="en-US" sz="3600" cap="none" dirty="0" smtClean="0"/>
              <a:t> arte, </a:t>
            </a:r>
            <a:r>
              <a:rPr lang="en-US" sz="3600" cap="none" dirty="0" err="1" smtClean="0"/>
              <a:t>ludotecă</a:t>
            </a:r>
            <a:r>
              <a:rPr lang="en-US" sz="3600" cap="none" dirty="0" smtClean="0"/>
              <a:t>, </a:t>
            </a:r>
            <a:r>
              <a:rPr lang="en-US" sz="3600" cap="none" dirty="0" err="1" smtClean="0"/>
              <a:t>bibliotecă</a:t>
            </a:r>
            <a:r>
              <a:rPr lang="en-US" sz="3600" cap="none" dirty="0" smtClean="0"/>
              <a:t>, </a:t>
            </a:r>
            <a:r>
              <a:rPr lang="en-US" sz="3600" cap="none" dirty="0" err="1" smtClean="0"/>
              <a:t>științe</a:t>
            </a:r>
            <a:endParaRPr lang="en-US" sz="3600" cap="none" dirty="0" smtClean="0"/>
          </a:p>
          <a:p>
            <a:r>
              <a:rPr lang="en-US" sz="3600" cap="none" dirty="0" smtClean="0"/>
              <a:t> </a:t>
            </a:r>
            <a:r>
              <a:rPr lang="ro-RO" sz="3600" cap="none" dirty="0" smtClean="0"/>
              <a:t>spa</a:t>
            </a:r>
            <a:r>
              <a:rPr lang="en-US" sz="3600" cap="none" dirty="0" err="1" smtClean="0"/>
              <a:t>ții</a:t>
            </a:r>
            <a:r>
              <a:rPr lang="en-US" sz="3600" cap="none" dirty="0" smtClean="0"/>
              <a:t> </a:t>
            </a:r>
            <a:r>
              <a:rPr lang="en-US" sz="3600" cap="none" dirty="0" err="1" smtClean="0"/>
              <a:t>specifice</a:t>
            </a:r>
            <a:r>
              <a:rPr lang="en-US" sz="3600" cap="none" dirty="0" smtClean="0"/>
              <a:t> </a:t>
            </a:r>
            <a:r>
              <a:rPr lang="en-US" sz="3600" cap="none" dirty="0" err="1" smtClean="0"/>
              <a:t>pentru</a:t>
            </a:r>
            <a:r>
              <a:rPr lang="en-US" sz="3600" cap="none" dirty="0" smtClean="0"/>
              <a:t> </a:t>
            </a:r>
            <a:r>
              <a:rPr lang="en-US" sz="3600" cap="none" dirty="0" err="1" smtClean="0"/>
              <a:t>activități</a:t>
            </a:r>
            <a:r>
              <a:rPr lang="en-US" sz="3600" cap="none" dirty="0" smtClean="0"/>
              <a:t> integrate, </a:t>
            </a:r>
            <a:r>
              <a:rPr lang="en-US" sz="3600" cap="none" dirty="0" err="1" smtClean="0"/>
              <a:t>audiții</a:t>
            </a:r>
            <a:r>
              <a:rPr lang="en-US" sz="3600" cap="none" dirty="0" smtClean="0"/>
              <a:t> </a:t>
            </a:r>
            <a:r>
              <a:rPr lang="en-US" sz="3600" cap="none" dirty="0" err="1" smtClean="0"/>
              <a:t>și</a:t>
            </a:r>
            <a:r>
              <a:rPr lang="en-US" sz="3600" cap="none" dirty="0" smtClean="0"/>
              <a:t> video-</a:t>
            </a:r>
            <a:r>
              <a:rPr lang="en-US" sz="3600" cap="none" dirty="0" err="1" smtClean="0"/>
              <a:t>audiții</a:t>
            </a:r>
            <a:endParaRPr lang="en-US" sz="3600" cap="none" dirty="0" smtClean="0"/>
          </a:p>
          <a:p>
            <a:endParaRPr lang="en-US" dirty="0"/>
          </a:p>
        </p:txBody>
      </p:sp>
    </p:spTree>
    <p:extLst>
      <p:ext uri="{BB962C8B-B14F-4D97-AF65-F5344CB8AC3E}">
        <p14:creationId xmlns:p14="http://schemas.microsoft.com/office/powerpoint/2010/main" val="345881182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489397" y="281633"/>
            <a:ext cx="11475075" cy="873400"/>
          </a:xfrm>
        </p:spPr>
        <p:txBody>
          <a:bodyPr>
            <a:normAutofit/>
          </a:bodyPr>
          <a:lstStyle/>
          <a:p>
            <a:r>
              <a:rPr lang="ro-RO" sz="2800" b="1" dirty="0" smtClean="0"/>
              <a:t>Ce pot face părinții pentru a pregăti copilul pentru </a:t>
            </a:r>
            <a:br>
              <a:rPr lang="ro-RO" sz="2800" b="1" dirty="0" smtClean="0"/>
            </a:br>
            <a:r>
              <a:rPr lang="ro-RO" sz="2800" b="1" dirty="0" smtClean="0"/>
              <a:t>prima zi de școală?</a:t>
            </a:r>
            <a:endParaRPr lang="en-US" sz="2800" b="1" dirty="0"/>
          </a:p>
        </p:txBody>
      </p:sp>
      <p:sp>
        <p:nvSpPr>
          <p:cNvPr id="3" name="Substituent conținut 2"/>
          <p:cNvSpPr>
            <a:spLocks noGrp="1"/>
          </p:cNvSpPr>
          <p:nvPr>
            <p:ph sz="quarter" idx="13"/>
          </p:nvPr>
        </p:nvSpPr>
        <p:spPr>
          <a:xfrm>
            <a:off x="115909" y="1299411"/>
            <a:ext cx="12076091" cy="5294572"/>
          </a:xfrm>
        </p:spPr>
        <p:txBody>
          <a:bodyPr>
            <a:noAutofit/>
          </a:bodyPr>
          <a:lstStyle/>
          <a:p>
            <a:pPr marL="0" indent="0" algn="just">
              <a:lnSpc>
                <a:spcPct val="100000"/>
              </a:lnSpc>
              <a:buNone/>
            </a:pPr>
            <a:r>
              <a:rPr lang="ro-RO" sz="2800" cap="none" dirty="0" smtClean="0"/>
              <a:t>	</a:t>
            </a:r>
            <a:r>
              <a:rPr lang="en-US" sz="2800" cap="none" dirty="0" err="1" smtClean="0"/>
              <a:t>Începerea</a:t>
            </a:r>
            <a:r>
              <a:rPr lang="en-US" sz="2800" cap="none" dirty="0" smtClean="0"/>
              <a:t> </a:t>
            </a:r>
            <a:r>
              <a:rPr lang="en-US" sz="2800" cap="none" dirty="0" err="1" smtClean="0"/>
              <a:t>şcolii</a:t>
            </a:r>
            <a:r>
              <a:rPr lang="en-US" sz="2800" cap="none" dirty="0" smtClean="0"/>
              <a:t> </a:t>
            </a:r>
            <a:r>
              <a:rPr lang="en-US" sz="2800" cap="none" dirty="0" err="1" smtClean="0"/>
              <a:t>este</a:t>
            </a:r>
            <a:r>
              <a:rPr lang="en-US" sz="2800" cap="none" dirty="0" smtClean="0"/>
              <a:t> un moment </a:t>
            </a:r>
            <a:r>
              <a:rPr lang="en-US" sz="2800" cap="none" dirty="0" err="1" smtClean="0"/>
              <a:t>încărcat</a:t>
            </a:r>
            <a:r>
              <a:rPr lang="en-US" sz="2800" cap="none" dirty="0" smtClean="0"/>
              <a:t> de </a:t>
            </a:r>
            <a:r>
              <a:rPr lang="en-US" sz="2800" cap="none" dirty="0" err="1" smtClean="0"/>
              <a:t>emoţie</a:t>
            </a:r>
            <a:r>
              <a:rPr lang="en-US" sz="2800" cap="none" dirty="0" smtClean="0"/>
              <a:t> </a:t>
            </a:r>
            <a:r>
              <a:rPr lang="en-US" sz="2800" cap="none" dirty="0" err="1" smtClean="0"/>
              <a:t>şi</a:t>
            </a:r>
            <a:r>
              <a:rPr lang="en-US" sz="2800" cap="none" dirty="0" smtClean="0"/>
              <a:t> </a:t>
            </a:r>
            <a:r>
              <a:rPr lang="en-US" sz="2800" cap="none" dirty="0" err="1" smtClean="0"/>
              <a:t>foarte</a:t>
            </a:r>
            <a:r>
              <a:rPr lang="en-US" sz="2800" cap="none" dirty="0" smtClean="0"/>
              <a:t> </a:t>
            </a:r>
            <a:r>
              <a:rPr lang="en-US" sz="2800" cap="none" dirty="0" err="1" smtClean="0"/>
              <a:t>importa</a:t>
            </a:r>
            <a:r>
              <a:rPr lang="ro-RO" sz="2800" cap="none" dirty="0" smtClean="0"/>
              <a:t>n</a:t>
            </a:r>
            <a:r>
              <a:rPr lang="en-US" sz="2800" cap="none" dirty="0" smtClean="0"/>
              <a:t>t </a:t>
            </a:r>
            <a:r>
              <a:rPr lang="ro-RO" sz="2800" cap="none" dirty="0" smtClean="0"/>
              <a:t>atât pentru copil,cât și </a:t>
            </a:r>
            <a:r>
              <a:rPr lang="en-US" sz="2800" cap="none" dirty="0" smtClean="0"/>
              <a:t>pent</a:t>
            </a:r>
            <a:r>
              <a:rPr lang="ro-RO" sz="2800" cap="none" dirty="0" smtClean="0"/>
              <a:t>ru familie</a:t>
            </a:r>
            <a:r>
              <a:rPr lang="en-US" sz="2800" cap="none" dirty="0" smtClean="0"/>
              <a:t>. </a:t>
            </a:r>
            <a:endParaRPr lang="ro-RO" sz="2800" cap="none" dirty="0" smtClean="0"/>
          </a:p>
          <a:p>
            <a:pPr marL="0" indent="0" algn="just">
              <a:lnSpc>
                <a:spcPct val="100000"/>
              </a:lnSpc>
              <a:buNone/>
            </a:pPr>
            <a:r>
              <a:rPr lang="ro-RO" sz="2800" cap="none" dirty="0" smtClean="0"/>
              <a:t>	</a:t>
            </a:r>
            <a:r>
              <a:rPr lang="en-US" sz="2800" cap="none" dirty="0" err="1" smtClean="0"/>
              <a:t>Pentru</a:t>
            </a:r>
            <a:r>
              <a:rPr lang="en-US" sz="2800" cap="none" dirty="0" smtClean="0"/>
              <a:t> </a:t>
            </a:r>
            <a:r>
              <a:rPr lang="en-US" sz="2800" cap="none" dirty="0" err="1" smtClean="0"/>
              <a:t>că</a:t>
            </a:r>
            <a:r>
              <a:rPr lang="en-US" sz="2800" cap="none" dirty="0" smtClean="0"/>
              <a:t> </a:t>
            </a:r>
            <a:r>
              <a:rPr lang="en-US" sz="2800" cap="none" dirty="0" err="1" smtClean="0"/>
              <a:t>micuţul</a:t>
            </a:r>
            <a:r>
              <a:rPr lang="en-US" sz="2800" cap="none" dirty="0" smtClean="0"/>
              <a:t> nu are </a:t>
            </a:r>
            <a:r>
              <a:rPr lang="en-US" sz="2800" cap="none" dirty="0" err="1" smtClean="0"/>
              <a:t>nici</a:t>
            </a:r>
            <a:r>
              <a:rPr lang="en-US" sz="2800" cap="none" dirty="0" smtClean="0"/>
              <a:t> o </a:t>
            </a:r>
            <a:r>
              <a:rPr lang="en-US" sz="2800" cap="none" dirty="0" err="1" smtClean="0"/>
              <a:t>reprezentare</a:t>
            </a:r>
            <a:r>
              <a:rPr lang="en-US" sz="2800" cap="none" dirty="0" smtClean="0"/>
              <a:t> </a:t>
            </a:r>
            <a:r>
              <a:rPr lang="en-US" sz="2800" cap="none" dirty="0" err="1" smtClean="0"/>
              <a:t>despre</a:t>
            </a:r>
            <a:r>
              <a:rPr lang="en-US" sz="2800" cap="none" dirty="0" smtClean="0"/>
              <a:t> cum </a:t>
            </a:r>
            <a:r>
              <a:rPr lang="en-US" sz="2800" cap="none" dirty="0" err="1" smtClean="0"/>
              <a:t>va</a:t>
            </a:r>
            <a:r>
              <a:rPr lang="en-US" sz="2800" cap="none" dirty="0" smtClean="0"/>
              <a:t> fi la </a:t>
            </a:r>
            <a:r>
              <a:rPr lang="en-US" sz="2800" cap="none" dirty="0" err="1" smtClean="0"/>
              <a:t>şcoală</a:t>
            </a:r>
            <a:r>
              <a:rPr lang="en-US" sz="2800" cap="none" dirty="0" smtClean="0"/>
              <a:t>, </a:t>
            </a:r>
            <a:r>
              <a:rPr lang="en-US" sz="2800" cap="none" dirty="0" err="1" smtClean="0"/>
              <a:t>părinţii</a:t>
            </a:r>
            <a:r>
              <a:rPr lang="en-US" sz="2800" cap="none" dirty="0" smtClean="0"/>
              <a:t> pot merge cu </a:t>
            </a:r>
            <a:r>
              <a:rPr lang="en-US" sz="2800" cap="none" dirty="0" err="1" smtClean="0"/>
              <a:t>acesta</a:t>
            </a:r>
            <a:r>
              <a:rPr lang="en-US" sz="2800" cap="none" dirty="0" smtClean="0"/>
              <a:t> </a:t>
            </a:r>
            <a:r>
              <a:rPr lang="ro-RO" sz="2800" cap="none" dirty="0" smtClean="0"/>
              <a:t>să o vadă</a:t>
            </a:r>
            <a:r>
              <a:rPr lang="en-US" sz="2800" cap="none" dirty="0" smtClean="0"/>
              <a:t>,</a:t>
            </a:r>
            <a:r>
              <a:rPr lang="ro-RO" sz="2800" cap="none" dirty="0" smtClean="0"/>
              <a:t> să se familiarizeze cu drumul, să discute despre </a:t>
            </a:r>
            <a:r>
              <a:rPr lang="en-US" sz="2800" cap="none" dirty="0" err="1" smtClean="0"/>
              <a:t>cât</a:t>
            </a:r>
            <a:r>
              <a:rPr lang="en-US" sz="2800" cap="none" dirty="0" smtClean="0"/>
              <a:t> </a:t>
            </a:r>
            <a:r>
              <a:rPr lang="en-US" sz="2800" cap="none" dirty="0" err="1" smtClean="0"/>
              <a:t>timp</a:t>
            </a:r>
            <a:r>
              <a:rPr lang="en-US" sz="2800" cap="none" dirty="0" smtClean="0"/>
              <a:t> </a:t>
            </a:r>
            <a:r>
              <a:rPr lang="en-US" sz="2800" cap="none" dirty="0" err="1" smtClean="0"/>
              <a:t>va</a:t>
            </a:r>
            <a:r>
              <a:rPr lang="en-US" sz="2800" cap="none" dirty="0" smtClean="0"/>
              <a:t> </a:t>
            </a:r>
            <a:r>
              <a:rPr lang="en-US" sz="2800" cap="none" dirty="0" err="1" smtClean="0"/>
              <a:t>sta</a:t>
            </a:r>
            <a:r>
              <a:rPr lang="en-US" sz="2800" cap="none" dirty="0" smtClean="0"/>
              <a:t> la </a:t>
            </a:r>
            <a:r>
              <a:rPr lang="en-US" sz="2800" cap="none" dirty="0" err="1" smtClean="0"/>
              <a:t>şcoală</a:t>
            </a:r>
            <a:r>
              <a:rPr lang="en-US" sz="2800" cap="none" dirty="0" smtClean="0"/>
              <a:t>, </a:t>
            </a:r>
            <a:r>
              <a:rPr lang="en-US" sz="2800" cap="none" dirty="0" err="1" smtClean="0"/>
              <a:t>despre</a:t>
            </a:r>
            <a:r>
              <a:rPr lang="ro-RO" sz="2800" cap="none" dirty="0" smtClean="0"/>
              <a:t> pauze și despre activități pe care le vor face aici.</a:t>
            </a:r>
          </a:p>
          <a:p>
            <a:pPr marL="0" indent="0" algn="just">
              <a:lnSpc>
                <a:spcPct val="100000"/>
              </a:lnSpc>
              <a:buNone/>
            </a:pPr>
            <a:r>
              <a:rPr lang="ro-RO" sz="2800" cap="none" dirty="0" smtClean="0"/>
              <a:t>	Este indicat ca aceste discuții </a:t>
            </a:r>
            <a:r>
              <a:rPr lang="en-US" sz="2800" cap="none" dirty="0" err="1" smtClean="0"/>
              <a:t>să</a:t>
            </a:r>
            <a:r>
              <a:rPr lang="en-US" sz="2800" cap="none" dirty="0" smtClean="0"/>
              <a:t> </a:t>
            </a:r>
            <a:r>
              <a:rPr lang="en-US" sz="2800" cap="none" dirty="0" err="1" smtClean="0"/>
              <a:t>înceapă</a:t>
            </a:r>
            <a:r>
              <a:rPr lang="en-US" sz="2800" cap="none" dirty="0" smtClean="0"/>
              <a:t> cu </a:t>
            </a:r>
            <a:r>
              <a:rPr lang="en-US" sz="2800" cap="none" dirty="0" err="1" smtClean="0"/>
              <a:t>aproximativ</a:t>
            </a:r>
            <a:r>
              <a:rPr lang="en-US" sz="2800" cap="none" dirty="0" smtClean="0"/>
              <a:t> o </a:t>
            </a:r>
            <a:r>
              <a:rPr lang="en-US" sz="2800" cap="none" dirty="0" err="1" smtClean="0"/>
              <a:t>lună</a:t>
            </a:r>
            <a:r>
              <a:rPr lang="en-US" sz="2800" cap="none" dirty="0" smtClean="0"/>
              <a:t> </a:t>
            </a:r>
            <a:r>
              <a:rPr lang="en-US" sz="2800" cap="none" dirty="0" err="1" smtClean="0"/>
              <a:t>înainte</a:t>
            </a:r>
            <a:r>
              <a:rPr lang="en-US" sz="2800" cap="none" dirty="0" smtClean="0"/>
              <a:t>, </a:t>
            </a:r>
            <a:r>
              <a:rPr lang="en-US" sz="2800" cap="none" dirty="0" err="1" smtClean="0"/>
              <a:t>dacă</a:t>
            </a:r>
            <a:r>
              <a:rPr lang="en-US" sz="2800" cap="none" dirty="0" smtClean="0"/>
              <a:t> n-au </a:t>
            </a:r>
            <a:r>
              <a:rPr lang="en-US" sz="2800" cap="none" dirty="0" err="1" smtClean="0"/>
              <a:t>fost</a:t>
            </a:r>
            <a:r>
              <a:rPr lang="en-US" sz="2800" cap="none" dirty="0" smtClean="0"/>
              <a:t> </a:t>
            </a:r>
            <a:r>
              <a:rPr lang="en-US" sz="2800" cap="none" dirty="0" err="1" smtClean="0"/>
              <a:t>începute</a:t>
            </a:r>
            <a:r>
              <a:rPr lang="en-US" sz="2800" cap="none" dirty="0" smtClean="0"/>
              <a:t> </a:t>
            </a:r>
            <a:r>
              <a:rPr lang="en-US" sz="2800" cap="none" dirty="0" err="1" smtClean="0"/>
              <a:t>deja</a:t>
            </a:r>
            <a:r>
              <a:rPr lang="en-US" sz="2800" cap="none" dirty="0" smtClean="0"/>
              <a:t>. </a:t>
            </a:r>
            <a:endParaRPr lang="ro-RO" sz="2800" cap="none" dirty="0" smtClean="0"/>
          </a:p>
          <a:p>
            <a:pPr marL="0" indent="0" algn="just">
              <a:lnSpc>
                <a:spcPct val="100000"/>
              </a:lnSpc>
              <a:buNone/>
            </a:pPr>
            <a:r>
              <a:rPr lang="ro-RO" sz="2800" cap="none" dirty="0" smtClean="0"/>
              <a:t>	E</a:t>
            </a:r>
            <a:r>
              <a:rPr lang="en-US" sz="2800" cap="none" dirty="0" err="1" smtClean="0"/>
              <a:t>ste</a:t>
            </a:r>
            <a:r>
              <a:rPr lang="en-US" sz="2800" cap="none" dirty="0" smtClean="0"/>
              <a:t> bine ca </a:t>
            </a:r>
            <a:r>
              <a:rPr lang="en-US" sz="2800" cap="none" dirty="0" err="1" smtClean="0"/>
              <a:t>părinţii</a:t>
            </a:r>
            <a:r>
              <a:rPr lang="en-US" sz="2800" cap="none" dirty="0" smtClean="0"/>
              <a:t> </a:t>
            </a:r>
            <a:r>
              <a:rPr lang="en-US" sz="2800" cap="none" dirty="0" err="1" smtClean="0"/>
              <a:t>să</a:t>
            </a:r>
            <a:r>
              <a:rPr lang="en-US" sz="2800" cap="none" dirty="0" smtClean="0"/>
              <a:t> </a:t>
            </a:r>
            <a:r>
              <a:rPr lang="en-US" sz="2800" cap="none" dirty="0" err="1" smtClean="0"/>
              <a:t>meargă</a:t>
            </a:r>
            <a:r>
              <a:rPr lang="en-US" sz="2800" cap="none" dirty="0" smtClean="0"/>
              <a:t> </a:t>
            </a:r>
            <a:r>
              <a:rPr lang="en-US" sz="2800" cap="none" dirty="0" err="1" smtClean="0"/>
              <a:t>împreună</a:t>
            </a:r>
            <a:r>
              <a:rPr lang="en-US" sz="2800" cap="none" dirty="0" smtClean="0"/>
              <a:t> cu </a:t>
            </a:r>
            <a:r>
              <a:rPr lang="en-US" sz="2800" cap="none" dirty="0" err="1" smtClean="0"/>
              <a:t>copilul</a:t>
            </a:r>
            <a:r>
              <a:rPr lang="en-US" sz="2800" cap="none" dirty="0" smtClean="0"/>
              <a:t> </a:t>
            </a:r>
            <a:r>
              <a:rPr lang="en-US" sz="2800" cap="none" dirty="0" err="1" smtClean="0"/>
              <a:t>să</a:t>
            </a:r>
            <a:r>
              <a:rPr lang="en-US" sz="2800" cap="none" dirty="0" smtClean="0"/>
              <a:t> </a:t>
            </a:r>
            <a:r>
              <a:rPr lang="en-US" sz="2800" cap="none" dirty="0" err="1" smtClean="0"/>
              <a:t>cumpere</a:t>
            </a:r>
            <a:r>
              <a:rPr lang="en-US" sz="2800" cap="none" dirty="0" smtClean="0"/>
              <a:t> </a:t>
            </a:r>
            <a:r>
              <a:rPr lang="en-US" sz="2800" cap="none" dirty="0" err="1" smtClean="0"/>
              <a:t>rechizitele</a:t>
            </a:r>
            <a:r>
              <a:rPr lang="en-US" sz="2800" cap="none" dirty="0" smtClean="0"/>
              <a:t> </a:t>
            </a:r>
            <a:r>
              <a:rPr lang="en-US" sz="2800" cap="none" dirty="0" err="1" smtClean="0"/>
              <a:t>necesare</a:t>
            </a:r>
            <a:r>
              <a:rPr lang="en-US" sz="2800" cap="none" dirty="0" smtClean="0"/>
              <a:t> </a:t>
            </a:r>
            <a:r>
              <a:rPr lang="en-US" sz="2800" cap="none" dirty="0" err="1" smtClean="0"/>
              <a:t>pentru</a:t>
            </a:r>
            <a:r>
              <a:rPr lang="en-US" sz="2800" cap="none" dirty="0" smtClean="0"/>
              <a:t> </a:t>
            </a:r>
            <a:r>
              <a:rPr lang="en-US" sz="2800" cap="none" dirty="0" err="1" smtClean="0"/>
              <a:t>şcoală</a:t>
            </a:r>
            <a:r>
              <a:rPr lang="en-US" sz="2800" cap="none" dirty="0" smtClean="0"/>
              <a:t>, </a:t>
            </a:r>
            <a:r>
              <a:rPr lang="ro-RO" sz="2800" cap="none" dirty="0" smtClean="0"/>
              <a:t>după prima ședință cu părinții.</a:t>
            </a:r>
          </a:p>
          <a:p>
            <a:pPr marL="0" indent="0" algn="just">
              <a:lnSpc>
                <a:spcPct val="100000"/>
              </a:lnSpc>
              <a:buNone/>
            </a:pPr>
            <a:r>
              <a:rPr lang="ro-RO" sz="2800" cap="none" dirty="0" smtClean="0"/>
              <a:t>	Este indicat ca părinții să organizeze elevului acasă un colț de studiu, împreună cu acesta.</a:t>
            </a:r>
            <a:endParaRPr lang="en-US" sz="2800" cap="none" dirty="0" smtClean="0"/>
          </a:p>
        </p:txBody>
      </p:sp>
    </p:spTree>
    <p:extLst>
      <p:ext uri="{BB962C8B-B14F-4D97-AF65-F5344CB8AC3E}">
        <p14:creationId xmlns:p14="http://schemas.microsoft.com/office/powerpoint/2010/main" val="145167344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165" y="824249"/>
            <a:ext cx="11925835" cy="708338"/>
          </a:xfrm>
        </p:spPr>
        <p:txBody>
          <a:bodyPr>
            <a:normAutofit fontScale="90000"/>
          </a:bodyPr>
          <a:lstStyle/>
          <a:p>
            <a:r>
              <a:rPr lang="ro-RO" b="1" dirty="0"/>
              <a:t>Cum Să Sprijiniți Copilul la Clasa Pregătitoare</a:t>
            </a:r>
            <a:r>
              <a:rPr lang="ro-RO" dirty="0"/>
              <a:t/>
            </a:r>
            <a:br>
              <a:rPr lang="ro-RO" dirty="0"/>
            </a:br>
            <a:endParaRPr lang="ro-RO" dirty="0"/>
          </a:p>
        </p:txBody>
      </p:sp>
      <p:sp>
        <p:nvSpPr>
          <p:cNvPr id="3" name="Content Placeholder 2"/>
          <p:cNvSpPr>
            <a:spLocks noGrp="1"/>
          </p:cNvSpPr>
          <p:nvPr>
            <p:ph sz="quarter" idx="13"/>
          </p:nvPr>
        </p:nvSpPr>
        <p:spPr>
          <a:xfrm>
            <a:off x="167425" y="1146220"/>
            <a:ext cx="11848564" cy="5550794"/>
          </a:xfrm>
        </p:spPr>
        <p:txBody>
          <a:bodyPr>
            <a:normAutofit lnSpcReduction="10000"/>
          </a:bodyPr>
          <a:lstStyle/>
          <a:p>
            <a:pPr marL="0" indent="0" algn="just">
              <a:buNone/>
            </a:pPr>
            <a:r>
              <a:rPr lang="ro-RO" dirty="0"/>
              <a:t>	</a:t>
            </a:r>
            <a:r>
              <a:rPr lang="ro-RO" sz="2400" cap="none" dirty="0" smtClean="0"/>
              <a:t>Pentru a-i ajuta pe cei mici să se bucure de experiența clasei pregătitoare, părinții pot lua următoarele măsuri:</a:t>
            </a:r>
          </a:p>
          <a:p>
            <a:pPr algn="just"/>
            <a:r>
              <a:rPr lang="ro-RO" sz="2400" b="1" dirty="0" smtClean="0"/>
              <a:t>Să Îi încurajeze </a:t>
            </a:r>
            <a:r>
              <a:rPr lang="ro-RO" sz="2400" b="1" dirty="0"/>
              <a:t>să povestească despre ziua lor </a:t>
            </a:r>
            <a:r>
              <a:rPr lang="ro-RO" sz="2400" b="1" dirty="0" smtClean="0"/>
              <a:t>de la </a:t>
            </a:r>
            <a:r>
              <a:rPr lang="ro-RO" sz="2400" b="1" dirty="0"/>
              <a:t>școală</a:t>
            </a:r>
            <a:r>
              <a:rPr lang="ro-RO" sz="2400" dirty="0"/>
              <a:t>: </a:t>
            </a:r>
            <a:r>
              <a:rPr lang="ro-RO" sz="2400" cap="none" dirty="0" smtClean="0"/>
              <a:t>Ascultându-i cu interes, părinții le arată că le pasă de experiențele lor și contribuie la dezvoltarea abilităților de comunicare</a:t>
            </a:r>
            <a:r>
              <a:rPr lang="ro-RO" sz="2400" dirty="0" smtClean="0"/>
              <a:t>.</a:t>
            </a:r>
            <a:endParaRPr lang="ro-RO" sz="2400" dirty="0"/>
          </a:p>
          <a:p>
            <a:pPr algn="just"/>
            <a:r>
              <a:rPr lang="ro-RO" sz="2400" b="1" dirty="0" smtClean="0"/>
              <a:t>Să Îi ajute </a:t>
            </a:r>
            <a:r>
              <a:rPr lang="ro-RO" sz="2400" b="1" dirty="0"/>
              <a:t>să își formeze un program stabil și sănătos</a:t>
            </a:r>
            <a:r>
              <a:rPr lang="ro-RO" sz="2400" dirty="0"/>
              <a:t>: </a:t>
            </a:r>
            <a:r>
              <a:rPr lang="ro-RO" sz="2400" cap="none" dirty="0" smtClean="0"/>
              <a:t>Stabilirea unei rutine zilnice le oferă copiilor un sentiment de siguranță și predictibilitate.</a:t>
            </a:r>
            <a:endParaRPr lang="ro-RO" sz="2400" dirty="0"/>
          </a:p>
          <a:p>
            <a:pPr algn="just"/>
            <a:r>
              <a:rPr lang="ro-RO" sz="2400" b="1" dirty="0" smtClean="0"/>
              <a:t>Să Participe </a:t>
            </a:r>
            <a:r>
              <a:rPr lang="ro-RO" sz="2400" b="1" dirty="0"/>
              <a:t>la activități de lectură și jocuri de logică acasă</a:t>
            </a:r>
            <a:r>
              <a:rPr lang="ro-RO" sz="2400" dirty="0"/>
              <a:t>: </a:t>
            </a:r>
            <a:r>
              <a:rPr lang="ro-RO" sz="2400" cap="none" dirty="0" smtClean="0"/>
              <a:t>Aceste activități pot sprijini învățarea prin explorare și distracție.</a:t>
            </a:r>
            <a:endParaRPr lang="ro-RO" sz="2400" dirty="0"/>
          </a:p>
          <a:p>
            <a:pPr algn="just"/>
            <a:r>
              <a:rPr lang="ro-RO" sz="2400" b="1" dirty="0" smtClean="0"/>
              <a:t>Să Mențină </a:t>
            </a:r>
            <a:r>
              <a:rPr lang="ro-RO" sz="2400" b="1" dirty="0"/>
              <a:t>o comunicare constantă </a:t>
            </a:r>
            <a:r>
              <a:rPr lang="ro-RO" sz="2400" b="1" dirty="0" smtClean="0"/>
              <a:t>cu cadrele didactice</a:t>
            </a:r>
            <a:r>
              <a:rPr lang="ro-RO" sz="2400" dirty="0" smtClean="0"/>
              <a:t>: </a:t>
            </a:r>
            <a:r>
              <a:rPr lang="ro-RO" sz="2400" cap="none" dirty="0" smtClean="0"/>
              <a:t>Aceasta permite părinților să fie la curent cu evoluția copilului și să colaboreze pentru a sprijini procesul educațional.</a:t>
            </a:r>
          </a:p>
          <a:p>
            <a:endParaRPr lang="ro-RO" dirty="0"/>
          </a:p>
        </p:txBody>
      </p:sp>
    </p:spTree>
    <p:extLst>
      <p:ext uri="{BB962C8B-B14F-4D97-AF65-F5344CB8AC3E}">
        <p14:creationId xmlns:p14="http://schemas.microsoft.com/office/powerpoint/2010/main" val="330907736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3" y="476518"/>
            <a:ext cx="10364451" cy="1043189"/>
          </a:xfrm>
        </p:spPr>
        <p:txBody>
          <a:bodyPr/>
          <a:lstStyle/>
          <a:p>
            <a:r>
              <a:rPr lang="ro-RO" b="1" dirty="0" smtClean="0"/>
              <a:t>Înscrierea în clasa pregătitoare</a:t>
            </a:r>
            <a:endParaRPr lang="ro-RO" b="1" dirty="0"/>
          </a:p>
        </p:txBody>
      </p:sp>
      <p:sp>
        <p:nvSpPr>
          <p:cNvPr id="3" name="Content Placeholder 2"/>
          <p:cNvSpPr>
            <a:spLocks noGrp="1"/>
          </p:cNvSpPr>
          <p:nvPr>
            <p:ph sz="quarter" idx="13"/>
          </p:nvPr>
        </p:nvSpPr>
        <p:spPr>
          <a:xfrm>
            <a:off x="156411" y="1241778"/>
            <a:ext cx="11702565" cy="3702755"/>
          </a:xfrm>
        </p:spPr>
        <p:txBody>
          <a:bodyPr>
            <a:normAutofit fontScale="85000" lnSpcReduction="10000"/>
          </a:bodyPr>
          <a:lstStyle/>
          <a:p>
            <a:r>
              <a:rPr lang="ro-RO" sz="2800" dirty="0" smtClean="0"/>
              <a:t>31.03.2026- 06.05.2026:</a:t>
            </a:r>
          </a:p>
          <a:p>
            <a:pPr marL="0" indent="0" algn="just">
              <a:buNone/>
            </a:pPr>
            <a:r>
              <a:rPr lang="ro-RO" sz="2400" cap="none" dirty="0" smtClean="0"/>
              <a:t>      </a:t>
            </a:r>
            <a:r>
              <a:rPr lang="ro-RO" sz="2800" cap="none" dirty="0" smtClean="0"/>
              <a:t>-</a:t>
            </a:r>
            <a:r>
              <a:rPr lang="ro-RO" sz="2800" cap="none" dirty="0" smtClean="0"/>
              <a:t>completarea </a:t>
            </a:r>
            <a:r>
              <a:rPr lang="ro-RO" sz="2800" cap="none" dirty="0" smtClean="0"/>
              <a:t>cererilor tip de înscriere de către părinți/tutori legali instituiți/reprezentanți legali online sau la unitatea de învățământ la care solicită înscrierea </a:t>
            </a:r>
            <a:r>
              <a:rPr lang="ro-RO" sz="2800" cap="none" dirty="0" smtClean="0"/>
              <a:t>copiilor, </a:t>
            </a:r>
          </a:p>
          <a:p>
            <a:pPr marL="0" indent="0" algn="just">
              <a:buNone/>
            </a:pPr>
            <a:r>
              <a:rPr lang="ro-RO" sz="2800" cap="none"/>
              <a:t> </a:t>
            </a:r>
            <a:r>
              <a:rPr lang="ro-RO" sz="2800" cap="none" smtClean="0"/>
              <a:t>    -</a:t>
            </a:r>
            <a:r>
              <a:rPr lang="ro-RO" sz="2800" cap="none" smtClean="0"/>
              <a:t>depunerea </a:t>
            </a:r>
            <a:r>
              <a:rPr lang="ro-RO" sz="2800" cap="none" dirty="0" smtClean="0"/>
              <a:t>recomandării de înscriere în clasa pregătitoare</a:t>
            </a:r>
            <a:r>
              <a:rPr lang="ro-RO" sz="2800" cap="none" smtClean="0"/>
              <a:t>, </a:t>
            </a:r>
            <a:r>
              <a:rPr lang="ro-RO" sz="2800" cap="none" smtClean="0"/>
              <a:t>dacă este cazul, </a:t>
            </a:r>
            <a:r>
              <a:rPr lang="ro-RO" sz="2800" cap="none" dirty="0" smtClean="0"/>
              <a:t>a declarației pe proprie răspundere </a:t>
            </a:r>
            <a:r>
              <a:rPr lang="ro-RO" sz="2800" cap="none" smtClean="0"/>
              <a:t>și </a:t>
            </a:r>
            <a:r>
              <a:rPr lang="ro-RO" sz="2800" cap="none" smtClean="0"/>
              <a:t>a documentelor care justifică îndeplinirea criteriilor specifice,  dacă optați pentru înscrierea la o altă unitate școlară decât cea de circumscripție</a:t>
            </a:r>
            <a:endParaRPr lang="ro-RO" sz="2800" cap="none" dirty="0" smtClean="0"/>
          </a:p>
          <a:p>
            <a:pPr marL="0" indent="0" algn="just">
              <a:buNone/>
            </a:pPr>
            <a:r>
              <a:rPr lang="ro-RO" sz="2800" cap="none" dirty="0" smtClean="0"/>
              <a:t>      -validarea fișelor de înscriere generate de aplicația informatică</a:t>
            </a:r>
            <a:endParaRPr lang="ro-RO" sz="2800" cap="none" dirty="0"/>
          </a:p>
        </p:txBody>
      </p:sp>
      <p:sp>
        <p:nvSpPr>
          <p:cNvPr id="4" name="Rectangle 3"/>
          <p:cNvSpPr/>
          <p:nvPr/>
        </p:nvSpPr>
        <p:spPr>
          <a:xfrm>
            <a:off x="333022" y="4944533"/>
            <a:ext cx="11525955" cy="1815882"/>
          </a:xfrm>
          <a:prstGeom prst="rect">
            <a:avLst/>
          </a:prstGeom>
        </p:spPr>
        <p:txBody>
          <a:bodyPr wrap="square">
            <a:spAutoFit/>
          </a:bodyPr>
          <a:lstStyle/>
          <a:p>
            <a:pPr algn="ctr"/>
            <a:r>
              <a:rPr lang="en-US" sz="2800" dirty="0" err="1"/>
              <a:t>Depunerea</a:t>
            </a:r>
            <a:r>
              <a:rPr lang="en-US" sz="2800" dirty="0"/>
              <a:t> </a:t>
            </a:r>
            <a:r>
              <a:rPr lang="en-US" sz="2800" dirty="0" err="1"/>
              <a:t>si</a:t>
            </a:r>
            <a:r>
              <a:rPr lang="en-US" sz="2800" dirty="0"/>
              <a:t> </a:t>
            </a:r>
            <a:r>
              <a:rPr lang="en-US" sz="2800" dirty="0" err="1"/>
              <a:t>validarea</a:t>
            </a:r>
            <a:r>
              <a:rPr lang="en-US" sz="2800" dirty="0"/>
              <a:t> </a:t>
            </a:r>
            <a:r>
              <a:rPr lang="en-US" sz="2800" dirty="0" err="1"/>
              <a:t>cererilor</a:t>
            </a:r>
            <a:r>
              <a:rPr lang="en-US" sz="2800" dirty="0"/>
              <a:t> tip de </a:t>
            </a:r>
            <a:r>
              <a:rPr lang="en-US" sz="2800" dirty="0" err="1" smtClean="0"/>
              <a:t>înscriere</a:t>
            </a:r>
            <a:r>
              <a:rPr lang="ro-RO" sz="2800" dirty="0" smtClean="0"/>
              <a:t> la secretariatul școlii</a:t>
            </a:r>
            <a:r>
              <a:rPr lang="en-US" sz="2800" dirty="0" smtClean="0"/>
              <a:t> </a:t>
            </a:r>
            <a:r>
              <a:rPr lang="en-US" sz="2800" dirty="0"/>
              <a:t>se face </a:t>
            </a:r>
            <a:r>
              <a:rPr lang="en-US" sz="2800" dirty="0" err="1"/>
              <a:t>în</a:t>
            </a:r>
            <a:r>
              <a:rPr lang="en-US" sz="2800" dirty="0"/>
              <a:t> </a:t>
            </a:r>
            <a:r>
              <a:rPr lang="en-US" sz="2800" dirty="0" err="1"/>
              <a:t>intervalul</a:t>
            </a:r>
            <a:r>
              <a:rPr lang="en-US" sz="2800" dirty="0"/>
              <a:t> </a:t>
            </a:r>
            <a:r>
              <a:rPr lang="en-US" sz="2800" dirty="0" err="1"/>
              <a:t>orar</a:t>
            </a:r>
            <a:r>
              <a:rPr lang="en-US" sz="2800" dirty="0"/>
              <a:t>: </a:t>
            </a:r>
            <a:r>
              <a:rPr lang="ro-RO" sz="2800" dirty="0" smtClean="0"/>
              <a:t>  </a:t>
            </a:r>
            <a:r>
              <a:rPr lang="en-US" sz="2800" dirty="0" smtClean="0"/>
              <a:t>8</a:t>
            </a:r>
            <a:r>
              <a:rPr lang="ro-RO" sz="2800" dirty="0" smtClean="0"/>
              <a:t>:</a:t>
            </a:r>
            <a:r>
              <a:rPr lang="en-US" sz="2800" dirty="0" smtClean="0"/>
              <a:t>00</a:t>
            </a:r>
            <a:r>
              <a:rPr lang="ro-RO" sz="2800" dirty="0" smtClean="0"/>
              <a:t> </a:t>
            </a:r>
            <a:r>
              <a:rPr lang="en-US" sz="2800" dirty="0" smtClean="0"/>
              <a:t>- 18</a:t>
            </a:r>
            <a:r>
              <a:rPr lang="ro-RO" sz="2800" dirty="0" smtClean="0"/>
              <a:t>:</a:t>
            </a:r>
            <a:r>
              <a:rPr lang="en-US" sz="2800" dirty="0" smtClean="0"/>
              <a:t>00 </a:t>
            </a:r>
            <a:r>
              <a:rPr lang="en-US" sz="2800" dirty="0"/>
              <a:t>(</a:t>
            </a:r>
            <a:r>
              <a:rPr lang="en-US" sz="2800" dirty="0" err="1" smtClean="0"/>
              <a:t>luni</a:t>
            </a:r>
            <a:r>
              <a:rPr lang="en-US" sz="2800" dirty="0" smtClean="0"/>
              <a:t>-</a:t>
            </a:r>
            <a:r>
              <a:rPr lang="ro-RO" sz="2800" dirty="0" smtClean="0"/>
              <a:t>joi</a:t>
            </a:r>
            <a:r>
              <a:rPr lang="en-US" sz="2800" dirty="0" smtClean="0"/>
              <a:t>)</a:t>
            </a:r>
            <a:r>
              <a:rPr lang="ro-RO" sz="2800" dirty="0"/>
              <a:t> </a:t>
            </a:r>
            <a:r>
              <a:rPr lang="ro-RO" sz="2800" dirty="0" smtClean="0"/>
              <a:t>și 8:00 - 17:00 (vineri), </a:t>
            </a:r>
          </a:p>
          <a:p>
            <a:pPr algn="ctr"/>
            <a:r>
              <a:rPr lang="ro-RO" sz="2800" dirty="0" smtClean="0"/>
              <a:t>în urma unei programări telefonice.</a:t>
            </a:r>
            <a:endParaRPr lang="en-US" sz="2800" dirty="0"/>
          </a:p>
          <a:p>
            <a:pPr algn="ctr"/>
            <a:endParaRPr lang="en-US" sz="2800" dirty="0"/>
          </a:p>
        </p:txBody>
      </p:sp>
    </p:spTree>
    <p:extLst>
      <p:ext uri="{BB962C8B-B14F-4D97-AF65-F5344CB8AC3E}">
        <p14:creationId xmlns:p14="http://schemas.microsoft.com/office/powerpoint/2010/main" val="125460680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913149" y="65198"/>
            <a:ext cx="10364451" cy="1596177"/>
          </a:xfrm>
        </p:spPr>
        <p:txBody>
          <a:bodyPr/>
          <a:lstStyle/>
          <a:p>
            <a:r>
              <a:rPr lang="ro-RO" dirty="0" smtClean="0"/>
              <a:t>Scurt istoric</a:t>
            </a:r>
            <a:endParaRPr lang="en-US" dirty="0"/>
          </a:p>
        </p:txBody>
      </p:sp>
      <p:sp>
        <p:nvSpPr>
          <p:cNvPr id="3" name="Substituent conținut 2"/>
          <p:cNvSpPr>
            <a:spLocks noGrp="1"/>
          </p:cNvSpPr>
          <p:nvPr>
            <p:ph sz="quarter" idx="13"/>
          </p:nvPr>
        </p:nvSpPr>
        <p:spPr>
          <a:xfrm>
            <a:off x="218941" y="1223493"/>
            <a:ext cx="11771290" cy="5383369"/>
          </a:xfrm>
        </p:spPr>
        <p:txBody>
          <a:bodyPr>
            <a:normAutofit/>
          </a:bodyPr>
          <a:lstStyle/>
          <a:p>
            <a:pPr marL="0" indent="0">
              <a:buNone/>
            </a:pPr>
            <a:r>
              <a:rPr lang="ro-RO" sz="2800" dirty="0" smtClean="0"/>
              <a:t>        </a:t>
            </a:r>
            <a:r>
              <a:rPr lang="ro-RO" sz="2800" cap="none" dirty="0" smtClean="0"/>
              <a:t>Școala Gimnazială ,,Leonardo da Vinci</a:t>
            </a:r>
            <a:r>
              <a:rPr lang="en-US" sz="2800" cap="none" dirty="0" smtClean="0"/>
              <a:t>”</a:t>
            </a:r>
            <a:r>
              <a:rPr lang="ro-RO" sz="2800" cap="none" dirty="0" smtClean="0"/>
              <a:t> a început să funcționeze din anul 1962.</a:t>
            </a:r>
          </a:p>
          <a:p>
            <a:pPr marL="0" indent="0">
              <a:buNone/>
            </a:pPr>
            <a:r>
              <a:rPr lang="ro-RO" sz="2800" cap="none" dirty="0" smtClean="0"/>
              <a:t>       Se înscrie în rândul școlilor ce pregătesc elevii pentru treapta următoare: cea liceală.</a:t>
            </a:r>
          </a:p>
          <a:p>
            <a:pPr marL="0" indent="0">
              <a:buNone/>
            </a:pPr>
            <a:r>
              <a:rPr lang="ro-RO" sz="2800" cap="none" dirty="0" smtClean="0"/>
              <a:t>       Funcționează încă de la început cu două cicluri de învățământ: </a:t>
            </a:r>
          </a:p>
          <a:p>
            <a:pPr marL="0" indent="0">
              <a:buNone/>
            </a:pPr>
            <a:r>
              <a:rPr lang="ro-RO" sz="2800" cap="none" dirty="0"/>
              <a:t>c</a:t>
            </a:r>
            <a:r>
              <a:rPr lang="ro-RO" sz="2800" cap="none" dirty="0" smtClean="0"/>
              <a:t>iclul primar(clasele PR-IV),  ciclul gimnazial(clasele V-VIII).</a:t>
            </a:r>
          </a:p>
          <a:p>
            <a:pPr marL="0" indent="0">
              <a:buNone/>
            </a:pPr>
            <a:r>
              <a:rPr lang="ro-RO" sz="2800" cap="none" dirty="0" smtClean="0"/>
              <a:t>       În acest moment funcționează cu un efectiv de peste 1600 elevi cu vârste cuprinse între 6 si 15 ani.</a:t>
            </a:r>
          </a:p>
          <a:p>
            <a:pPr marL="0" indent="0">
              <a:buNone/>
            </a:pPr>
            <a:endParaRPr lang="en-US" dirty="0"/>
          </a:p>
        </p:txBody>
      </p:sp>
    </p:spTree>
    <p:extLst>
      <p:ext uri="{BB962C8B-B14F-4D97-AF65-F5344CB8AC3E}">
        <p14:creationId xmlns:p14="http://schemas.microsoft.com/office/powerpoint/2010/main" val="75824810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Prima </a:t>
            </a:r>
            <a:r>
              <a:rPr lang="en-US" dirty="0" err="1"/>
              <a:t>etapă</a:t>
            </a:r>
            <a:r>
              <a:rPr lang="en-US" dirty="0"/>
              <a:t> de </a:t>
            </a:r>
            <a:r>
              <a:rPr lang="en-US" dirty="0" err="1"/>
              <a:t>înscriere</a:t>
            </a:r>
            <a:r>
              <a:rPr lang="en-US" dirty="0"/>
              <a:t> : </a:t>
            </a:r>
            <a:r>
              <a:rPr lang="ro-RO" dirty="0"/>
              <a:t>06</a:t>
            </a:r>
            <a:r>
              <a:rPr lang="en-US" dirty="0"/>
              <a:t>.0</a:t>
            </a:r>
            <a:r>
              <a:rPr lang="ro-RO" dirty="0"/>
              <a:t>5</a:t>
            </a:r>
            <a:r>
              <a:rPr lang="en-US" dirty="0"/>
              <a:t>-</a:t>
            </a:r>
            <a:r>
              <a:rPr lang="ro-RO" dirty="0"/>
              <a:t>21.</a:t>
            </a:r>
            <a:r>
              <a:rPr lang="en-US" dirty="0"/>
              <a:t>0</a:t>
            </a:r>
            <a:r>
              <a:rPr lang="ro-RO" dirty="0"/>
              <a:t>5.</a:t>
            </a:r>
            <a:r>
              <a:rPr lang="en-US" dirty="0"/>
              <a:t> 20</a:t>
            </a:r>
            <a:r>
              <a:rPr lang="ro-RO" dirty="0"/>
              <a:t>26</a:t>
            </a:r>
          </a:p>
        </p:txBody>
      </p:sp>
      <p:sp>
        <p:nvSpPr>
          <p:cNvPr id="3" name="Content Placeholder 2"/>
          <p:cNvSpPr>
            <a:spLocks noGrp="1"/>
          </p:cNvSpPr>
          <p:nvPr>
            <p:ph sz="quarter" idx="13"/>
          </p:nvPr>
        </p:nvSpPr>
        <p:spPr>
          <a:xfrm>
            <a:off x="913775" y="1701047"/>
            <a:ext cx="10363826" cy="4406241"/>
          </a:xfrm>
        </p:spPr>
        <p:txBody>
          <a:bodyPr>
            <a:noAutofit/>
          </a:bodyPr>
          <a:lstStyle/>
          <a:p>
            <a:r>
              <a:rPr lang="ro-RO" sz="2800" cap="none" dirty="0"/>
              <a:t>06-11.05- repartizarea la școala de circumscripție</a:t>
            </a:r>
          </a:p>
          <a:p>
            <a:r>
              <a:rPr lang="ro-RO" sz="2800" cap="none" dirty="0"/>
              <a:t>13-20.05- repartizarea la altă unitate bifată în cererea de înscriere pe locurile rămase libere în funcție de criteriile generale și cele specifice în limita locurilor disponibile</a:t>
            </a:r>
          </a:p>
          <a:p>
            <a:r>
              <a:rPr lang="ro-RO" sz="2800" cap="none" dirty="0"/>
              <a:t>21.05- repartizarea la unitatea de circumscripție dacă nu au fost repartizați la altă unitate</a:t>
            </a:r>
          </a:p>
          <a:p>
            <a:r>
              <a:rPr lang="ro-RO" sz="2800" cap="none" dirty="0"/>
              <a:t>21.05- afișarea listei cu elevii admiși și a locurilor rămase libere pentru etapa a doua</a:t>
            </a:r>
            <a:endParaRPr lang="en-US" sz="2800" cap="none" dirty="0"/>
          </a:p>
          <a:p>
            <a:pPr marL="0" indent="0">
              <a:buNone/>
            </a:pPr>
            <a:r>
              <a:rPr lang="ro-RO" sz="2800" dirty="0"/>
              <a:t>             </a:t>
            </a:r>
          </a:p>
          <a:p>
            <a:endParaRPr lang="ro-RO" sz="2800" dirty="0"/>
          </a:p>
        </p:txBody>
      </p:sp>
    </p:spTree>
    <p:extLst>
      <p:ext uri="{BB962C8B-B14F-4D97-AF65-F5344CB8AC3E}">
        <p14:creationId xmlns:p14="http://schemas.microsoft.com/office/powerpoint/2010/main" val="19992746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10818" y="192506"/>
            <a:ext cx="10364451" cy="685800"/>
          </a:xfrm>
        </p:spPr>
        <p:txBody>
          <a:bodyPr/>
          <a:lstStyle/>
          <a:p>
            <a:r>
              <a:rPr lang="ro-RO" dirty="0" smtClean="0"/>
              <a:t>A doua etapă de înscriere: 22.05-16.06.2026</a:t>
            </a:r>
            <a:endParaRPr lang="ro-RO" dirty="0"/>
          </a:p>
        </p:txBody>
      </p:sp>
      <p:sp>
        <p:nvSpPr>
          <p:cNvPr id="3" name="Content Placeholder 2"/>
          <p:cNvSpPr>
            <a:spLocks noGrp="1"/>
          </p:cNvSpPr>
          <p:nvPr>
            <p:ph sz="quarter" idx="13"/>
          </p:nvPr>
        </p:nvSpPr>
        <p:spPr>
          <a:xfrm>
            <a:off x="259644" y="878306"/>
            <a:ext cx="11932356" cy="5979694"/>
          </a:xfrm>
        </p:spPr>
        <p:txBody>
          <a:bodyPr>
            <a:normAutofit fontScale="92500"/>
          </a:bodyPr>
          <a:lstStyle/>
          <a:p>
            <a:r>
              <a:rPr lang="ro-RO" sz="2800" cap="none" dirty="0"/>
              <a:t>22.05- afișarea procedurii specifice de repartizare a copiilor pe locurile disponibile</a:t>
            </a:r>
          </a:p>
          <a:p>
            <a:r>
              <a:rPr lang="ro-RO" sz="2800" cap="none" dirty="0"/>
              <a:t>25-29.05- depunerea cererii-tip la unitatea aflată pe prima poziție dintre cele trei opțiuni </a:t>
            </a:r>
          </a:p>
          <a:p>
            <a:r>
              <a:rPr lang="ro-RO" sz="2800" cap="none" dirty="0"/>
              <a:t>02-08.06- validarea cererilor-tip la unitatea de învățământ aflată pe prima poziție în opțiuni privind înscrierea copiilor</a:t>
            </a:r>
          </a:p>
          <a:p>
            <a:r>
              <a:rPr lang="ro-RO" sz="2800" cap="none" dirty="0"/>
              <a:t>09-15.06- 13-20.05- repartizarea pe locurile rămase libere în funcție de criteriile generale și cele specifice în limita locurilor disponibile</a:t>
            </a:r>
          </a:p>
          <a:p>
            <a:r>
              <a:rPr lang="ro-RO" sz="2800" cap="none" dirty="0"/>
              <a:t>16.06- afișarea listelor finale</a:t>
            </a:r>
          </a:p>
          <a:p>
            <a:r>
              <a:rPr lang="ro-RO" sz="2800" cap="none" dirty="0"/>
              <a:t>01-04.09- soluționarea de către inspectoratul școlar a oricărei situații referitoare la înscrierea în învățământul primar, având în vedere, cu prioritate, interesul superior al copilului</a:t>
            </a:r>
            <a:endParaRPr lang="en-US" sz="2800" cap="none" dirty="0"/>
          </a:p>
          <a:p>
            <a:endParaRPr lang="ro-RO" dirty="0"/>
          </a:p>
        </p:txBody>
      </p:sp>
    </p:spTree>
    <p:extLst>
      <p:ext uri="{BB962C8B-B14F-4D97-AF65-F5344CB8AC3E}">
        <p14:creationId xmlns:p14="http://schemas.microsoft.com/office/powerpoint/2010/main" val="45384689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stituent conținut 2"/>
          <p:cNvSpPr>
            <a:spLocks noGrp="1"/>
          </p:cNvSpPr>
          <p:nvPr>
            <p:ph sz="quarter" idx="13"/>
          </p:nvPr>
        </p:nvSpPr>
        <p:spPr>
          <a:xfrm>
            <a:off x="141667" y="321972"/>
            <a:ext cx="11745532" cy="6349284"/>
          </a:xfrm>
        </p:spPr>
        <p:txBody>
          <a:bodyPr>
            <a:normAutofit fontScale="92500"/>
          </a:bodyPr>
          <a:lstStyle/>
          <a:p>
            <a:r>
              <a:rPr lang="ro-RO" sz="2800" cap="none" dirty="0" smtClean="0"/>
              <a:t>Ordinea în care părinții se programează telefonic pentru completarea și/sau validarea cererilor-tip de înscriere sau în care se prezintă pentru completarea și/sau validarea cererilor-tip de înscriere </a:t>
            </a:r>
            <a:r>
              <a:rPr lang="ro-RO" sz="2800" b="1" cap="none" dirty="0" smtClean="0"/>
              <a:t>NU PRESUPUNE CREAREA UNEI LISTE DE PREÎNSCRIERE ȘI/SAU ACORDAREA UNEI PRIORITĂȚI LA ÎNSCRIERE. </a:t>
            </a:r>
          </a:p>
          <a:p>
            <a:r>
              <a:rPr lang="ro-RO" sz="2800" cap="none" dirty="0" smtClean="0"/>
              <a:t>În momentul prezentării la unitatea de învățământ pentru completarea cererii-tip de înscriere, părinții vor fi informați că aplicația informatică nu permite înscrierea copilului la mai multe unități de învățământ.</a:t>
            </a:r>
            <a:endParaRPr lang="en-US" sz="2800" cap="none" dirty="0" smtClean="0"/>
          </a:p>
          <a:p>
            <a:r>
              <a:rPr lang="ro-RO" sz="2800" cap="none" dirty="0" smtClean="0"/>
              <a:t>În cazul în care aplicația informatică semnalează că pentru copilul respectiv a mai fost depusă o cerere de înscriere la altă unitate de învățământ, înscrisă în baza de date, întrucât a fost validată, dosarul de înscriere nu va mai fi acceptat și rămâne valabilă opțiunea deja asumată pentru altă unitate de învățământ</a:t>
            </a:r>
            <a:endParaRPr lang="en-US" sz="2800" cap="none" dirty="0" smtClean="0"/>
          </a:p>
          <a:p>
            <a:endParaRPr lang="en-US" dirty="0"/>
          </a:p>
        </p:txBody>
      </p:sp>
    </p:spTree>
    <p:extLst>
      <p:ext uri="{BB962C8B-B14F-4D97-AF65-F5344CB8AC3E}">
        <p14:creationId xmlns:p14="http://schemas.microsoft.com/office/powerpoint/2010/main" val="280667475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9417" y="233507"/>
            <a:ext cx="10364451" cy="560578"/>
          </a:xfrm>
        </p:spPr>
        <p:txBody>
          <a:bodyPr>
            <a:normAutofit fontScale="90000"/>
          </a:bodyPr>
          <a:lstStyle/>
          <a:p>
            <a:r>
              <a:rPr lang="ro-RO" b="1" dirty="0" smtClean="0"/>
              <a:t>Documente necesare pentru înscriere</a:t>
            </a:r>
            <a:endParaRPr lang="ro-RO" b="1" dirty="0"/>
          </a:p>
        </p:txBody>
      </p:sp>
      <p:sp>
        <p:nvSpPr>
          <p:cNvPr id="3" name="Content Placeholder 2"/>
          <p:cNvSpPr>
            <a:spLocks noGrp="1"/>
          </p:cNvSpPr>
          <p:nvPr>
            <p:ph sz="quarter" idx="13"/>
          </p:nvPr>
        </p:nvSpPr>
        <p:spPr>
          <a:xfrm>
            <a:off x="348916" y="914400"/>
            <a:ext cx="11554952" cy="5943600"/>
          </a:xfrm>
        </p:spPr>
        <p:txBody>
          <a:bodyPr>
            <a:noAutofit/>
          </a:bodyPr>
          <a:lstStyle/>
          <a:p>
            <a:pPr algn="just">
              <a:lnSpc>
                <a:spcPct val="100000"/>
              </a:lnSpc>
            </a:pPr>
            <a:r>
              <a:rPr lang="ro-RO" sz="2400" cap="none" dirty="0" smtClean="0"/>
              <a:t>certificatul de naștere al copilului în copie și original</a:t>
            </a:r>
          </a:p>
          <a:p>
            <a:pPr algn="just">
              <a:lnSpc>
                <a:spcPct val="100000"/>
              </a:lnSpc>
            </a:pPr>
            <a:r>
              <a:rPr lang="ro-RO" sz="2400" cap="none" dirty="0" smtClean="0"/>
              <a:t>cărțile de identitate ale părinților/tutorilor/reprezentanților legali în copie și original</a:t>
            </a:r>
          </a:p>
          <a:p>
            <a:pPr algn="just">
              <a:lnSpc>
                <a:spcPct val="100000"/>
              </a:lnSpc>
            </a:pPr>
            <a:r>
              <a:rPr lang="ro-RO" sz="2400" cap="none" dirty="0" smtClean="0"/>
              <a:t>recomandarea de înscriere pentru copiii care vor împlini 6 ani în intervalul </a:t>
            </a:r>
          </a:p>
          <a:p>
            <a:pPr marL="0" indent="0" algn="just">
              <a:lnSpc>
                <a:spcPct val="100000"/>
              </a:lnSpc>
              <a:buNone/>
            </a:pPr>
            <a:r>
              <a:rPr lang="ro-RO" sz="2400" cap="none" dirty="0" smtClean="0"/>
              <a:t>01.09.2026-31.12.2026</a:t>
            </a:r>
          </a:p>
          <a:p>
            <a:pPr algn="just">
              <a:lnSpc>
                <a:spcPct val="100000"/>
              </a:lnSpc>
            </a:pPr>
            <a:r>
              <a:rPr lang="ro-RO" sz="2400" cap="none" dirty="0" smtClean="0"/>
              <a:t>dovada modului în care se exercită autoritatea părintească și unde a fost stabilită locuința minorului pentru părinții divorțați</a:t>
            </a:r>
          </a:p>
          <a:p>
            <a:pPr algn="just">
              <a:lnSpc>
                <a:spcPct val="100000"/>
              </a:lnSpc>
            </a:pPr>
            <a:r>
              <a:rPr lang="ro-RO" sz="2400" cap="none" dirty="0" smtClean="0">
                <a:cs typeface="Arial" pitchFamily="34" charset="0"/>
              </a:rPr>
              <a:t>declarația-tip pe proprie răspundere cu privire la veridicitatea informațiilor introduse în cerere, în cazul completării sau transmiterii online a cererii </a:t>
            </a:r>
            <a:endParaRPr lang="ro-RO" sz="2400" cap="none" dirty="0" smtClean="0"/>
          </a:p>
          <a:p>
            <a:pPr algn="just">
              <a:lnSpc>
                <a:spcPct val="100000"/>
              </a:lnSpc>
            </a:pPr>
            <a:r>
              <a:rPr lang="ro-RO" sz="2400" cap="none" dirty="0" smtClean="0"/>
              <a:t>alte documente care dovedesc îndeplinirea criteriilor de departajare în copie, dacă solicită înscrierea la o altă școală decât cea de circumscripție</a:t>
            </a:r>
          </a:p>
          <a:p>
            <a:pPr marL="0" indent="0" algn="just">
              <a:lnSpc>
                <a:spcPct val="100000"/>
              </a:lnSpc>
              <a:buNone/>
            </a:pPr>
            <a:r>
              <a:rPr lang="ro-RO" sz="2400" dirty="0"/>
              <a:t> </a:t>
            </a:r>
            <a:r>
              <a:rPr lang="ro-RO" sz="2400" dirty="0" smtClean="0"/>
              <a:t>   </a:t>
            </a:r>
            <a:r>
              <a:rPr lang="ro-RO" sz="2400" b="1" dirty="0" smtClean="0">
                <a:latin typeface="Tw Cen MT" panose="020B0602020104020603" pitchFamily="34" charset="-18"/>
                <a:cs typeface="Arial" pitchFamily="34" charset="0"/>
              </a:rPr>
              <a:t>Fotocopiile </a:t>
            </a:r>
            <a:r>
              <a:rPr lang="ro-RO" sz="2400" b="1" dirty="0">
                <a:latin typeface="Tw Cen MT" panose="020B0602020104020603" pitchFamily="34" charset="-18"/>
                <a:cs typeface="Arial" pitchFamily="34" charset="0"/>
              </a:rPr>
              <a:t>sunt certificate conform cu originalul de către secretariatul unității de învățământ, pe baza documentelor originale.</a:t>
            </a:r>
            <a:endParaRPr lang="ro-RO" sz="2400" dirty="0">
              <a:latin typeface="Tw Cen MT" panose="020B0602020104020603" pitchFamily="34" charset="-18"/>
            </a:endParaRPr>
          </a:p>
        </p:txBody>
      </p:sp>
    </p:spTree>
    <p:extLst>
      <p:ext uri="{BB962C8B-B14F-4D97-AF65-F5344CB8AC3E}">
        <p14:creationId xmlns:p14="http://schemas.microsoft.com/office/powerpoint/2010/main" val="5867757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b="1" dirty="0" smtClean="0"/>
              <a:t>Număr de locuri disponibile: 168</a:t>
            </a:r>
            <a:endParaRPr lang="ro-RO" b="1" dirty="0"/>
          </a:p>
        </p:txBody>
      </p:sp>
      <p:sp>
        <p:nvSpPr>
          <p:cNvPr id="3" name="Content Placeholder 2"/>
          <p:cNvSpPr>
            <a:spLocks noGrp="1"/>
          </p:cNvSpPr>
          <p:nvPr>
            <p:ph sz="quarter" idx="13"/>
          </p:nvPr>
        </p:nvSpPr>
        <p:spPr/>
        <p:txBody>
          <a:bodyPr/>
          <a:lstStyle/>
          <a:p>
            <a:r>
              <a:rPr lang="ro-RO" sz="4000" dirty="0" smtClean="0"/>
              <a:t>7 clase a câte 24 elevi</a:t>
            </a:r>
          </a:p>
          <a:p>
            <a:endParaRPr lang="ro-RO" dirty="0"/>
          </a:p>
        </p:txBody>
      </p:sp>
    </p:spTree>
    <p:extLst>
      <p:ext uri="{BB962C8B-B14F-4D97-AF65-F5344CB8AC3E}">
        <p14:creationId xmlns:p14="http://schemas.microsoft.com/office/powerpoint/2010/main" val="21746274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411" y="618518"/>
            <a:ext cx="11875168" cy="629258"/>
          </a:xfrm>
        </p:spPr>
        <p:txBody>
          <a:bodyPr>
            <a:normAutofit fontScale="90000"/>
          </a:bodyPr>
          <a:lstStyle/>
          <a:p>
            <a:r>
              <a:rPr lang="ro-RO" b="1" dirty="0">
                <a:latin typeface="Tw Cen MT" panose="020B0602020104020603" pitchFamily="34" charset="-18"/>
                <a:cs typeface="Arial" pitchFamily="34" charset="0"/>
              </a:rPr>
              <a:t>Procedura de repartizare a elevilor în clasa pregătitoare</a:t>
            </a:r>
            <a:endParaRPr lang="ro-RO" b="1" dirty="0">
              <a:latin typeface="Tw Cen MT" panose="020B0602020104020603" pitchFamily="34" charset="-18"/>
            </a:endParaRPr>
          </a:p>
        </p:txBody>
      </p:sp>
      <p:sp>
        <p:nvSpPr>
          <p:cNvPr id="3" name="Content Placeholder 2"/>
          <p:cNvSpPr>
            <a:spLocks noGrp="1"/>
          </p:cNvSpPr>
          <p:nvPr>
            <p:ph sz="quarter" idx="13"/>
          </p:nvPr>
        </p:nvSpPr>
        <p:spPr>
          <a:xfrm>
            <a:off x="156411" y="1543050"/>
            <a:ext cx="12035589" cy="5447297"/>
          </a:xfrm>
        </p:spPr>
        <p:txBody>
          <a:bodyPr>
            <a:normAutofit fontScale="70000" lnSpcReduction="20000"/>
          </a:bodyPr>
          <a:lstStyle/>
          <a:p>
            <a:pPr lvl="0" algn="just">
              <a:lnSpc>
                <a:spcPct val="100000"/>
              </a:lnSpc>
            </a:pPr>
            <a:r>
              <a:rPr lang="ro-RO" sz="3200" b="1" cap="none" dirty="0" smtClean="0">
                <a:latin typeface="Tw Cen MT" panose="020B0602020104020603" pitchFamily="34" charset="-18"/>
                <a:cs typeface="Arial" pitchFamily="34" charset="0"/>
              </a:rPr>
              <a:t>Pentru distribuirea elevilor la clasă se va aplica un algoritm de tip alfabetic – ordonarea alfabetică pe gen (băieți și fete) și distribuirea pe clase în funcție de poziția candidatului și numărul de clase existente:</a:t>
            </a:r>
            <a:endParaRPr lang="ro-RO" sz="3200" cap="none" dirty="0" smtClean="0">
              <a:latin typeface="Tw Cen MT" panose="020B0602020104020603" pitchFamily="34" charset="-18"/>
              <a:cs typeface="Arial" pitchFamily="34" charset="0"/>
            </a:endParaRPr>
          </a:p>
          <a:p>
            <a:pPr>
              <a:lnSpc>
                <a:spcPct val="100000"/>
              </a:lnSpc>
            </a:pPr>
            <a:r>
              <a:rPr lang="ro-RO" sz="3200" b="1" dirty="0" smtClean="0">
                <a:latin typeface="Tw Cen MT" panose="020B0602020104020603" pitchFamily="34" charset="-18"/>
                <a:cs typeface="Arial" pitchFamily="34" charset="0"/>
              </a:rPr>
              <a:t>Exemplu </a:t>
            </a:r>
            <a:r>
              <a:rPr lang="ro-RO" sz="3200" b="1" dirty="0">
                <a:latin typeface="Tw Cen MT" panose="020B0602020104020603" pitchFamily="34" charset="-18"/>
                <a:cs typeface="Arial" pitchFamily="34" charset="0"/>
              </a:rPr>
              <a:t>: </a:t>
            </a:r>
            <a:r>
              <a:rPr lang="ro-RO" sz="3200" i="1" cap="none" dirty="0" smtClean="0">
                <a:latin typeface="Tw Cen MT" panose="020B0602020104020603" pitchFamily="34" charset="-18"/>
                <a:cs typeface="Arial" pitchFamily="34" charset="0"/>
              </a:rPr>
              <a:t>Prin planul de școlarizare sunt propuse 4 clase pregătitoare. Dispunerea se va face astfel :</a:t>
            </a:r>
            <a:endParaRPr lang="ro-RO" sz="3200" dirty="0">
              <a:latin typeface="Tw Cen MT" panose="020B0602020104020603" pitchFamily="34" charset="-18"/>
              <a:cs typeface="Arial" pitchFamily="34" charset="0"/>
            </a:endParaRPr>
          </a:p>
          <a:p>
            <a:pPr>
              <a:lnSpc>
                <a:spcPct val="100000"/>
              </a:lnSpc>
            </a:pPr>
            <a:r>
              <a:rPr lang="ro-RO" sz="3200" i="1" dirty="0">
                <a:latin typeface="Tw Cen MT" panose="020B0602020104020603" pitchFamily="34" charset="-18"/>
                <a:cs typeface="Arial" pitchFamily="34" charset="0"/>
              </a:rPr>
              <a:t>Elevul de pe poziția 1 va ocupa loc în clasa A. </a:t>
            </a:r>
            <a:endParaRPr lang="ro-RO" sz="3200" dirty="0">
              <a:latin typeface="Tw Cen MT" panose="020B0602020104020603" pitchFamily="34" charset="-18"/>
              <a:cs typeface="Arial" pitchFamily="34" charset="0"/>
            </a:endParaRPr>
          </a:p>
          <a:p>
            <a:pPr>
              <a:lnSpc>
                <a:spcPct val="100000"/>
              </a:lnSpc>
            </a:pPr>
            <a:r>
              <a:rPr lang="ro-RO" sz="3200" i="1" dirty="0">
                <a:latin typeface="Tw Cen MT" panose="020B0602020104020603" pitchFamily="34" charset="-18"/>
                <a:cs typeface="Arial" pitchFamily="34" charset="0"/>
              </a:rPr>
              <a:t>Elevul de pe poziția 2 va ocupa loc în clasa B.</a:t>
            </a:r>
            <a:endParaRPr lang="ro-RO" sz="3200" dirty="0">
              <a:latin typeface="Tw Cen MT" panose="020B0602020104020603" pitchFamily="34" charset="-18"/>
              <a:cs typeface="Arial" pitchFamily="34" charset="0"/>
            </a:endParaRPr>
          </a:p>
          <a:p>
            <a:pPr>
              <a:lnSpc>
                <a:spcPct val="100000"/>
              </a:lnSpc>
            </a:pPr>
            <a:r>
              <a:rPr lang="ro-RO" sz="3200" i="1" dirty="0">
                <a:latin typeface="Tw Cen MT" panose="020B0602020104020603" pitchFamily="34" charset="-18"/>
                <a:cs typeface="Arial" pitchFamily="34" charset="0"/>
              </a:rPr>
              <a:t>Elevul de pe poziția 3 va ocupa loc în clasa C.</a:t>
            </a:r>
            <a:endParaRPr lang="ro-RO" sz="3200" dirty="0">
              <a:latin typeface="Tw Cen MT" panose="020B0602020104020603" pitchFamily="34" charset="-18"/>
              <a:cs typeface="Arial" pitchFamily="34" charset="0"/>
            </a:endParaRPr>
          </a:p>
          <a:p>
            <a:pPr>
              <a:lnSpc>
                <a:spcPct val="100000"/>
              </a:lnSpc>
            </a:pPr>
            <a:r>
              <a:rPr lang="ro-RO" sz="3200" i="1" dirty="0">
                <a:latin typeface="Tw Cen MT" panose="020B0602020104020603" pitchFamily="34" charset="-18"/>
                <a:cs typeface="Arial" pitchFamily="34" charset="0"/>
              </a:rPr>
              <a:t>Elevul de pe poziția 4 va ocupa loc în clasa D.</a:t>
            </a:r>
            <a:endParaRPr lang="ro-RO" sz="3200" dirty="0">
              <a:latin typeface="Tw Cen MT" panose="020B0602020104020603" pitchFamily="34" charset="-18"/>
              <a:cs typeface="Arial" pitchFamily="34" charset="0"/>
            </a:endParaRPr>
          </a:p>
          <a:p>
            <a:pPr>
              <a:lnSpc>
                <a:spcPct val="100000"/>
              </a:lnSpc>
            </a:pPr>
            <a:r>
              <a:rPr lang="ro-RO" sz="3200" i="1" dirty="0">
                <a:latin typeface="Tw Cen MT" panose="020B0602020104020603" pitchFamily="34" charset="-18"/>
                <a:cs typeface="Arial" pitchFamily="34" charset="0"/>
              </a:rPr>
              <a:t>Eleva de pe poziția 1 va ocupa loc în clasa A. </a:t>
            </a:r>
            <a:endParaRPr lang="ro-RO" sz="3200" dirty="0">
              <a:latin typeface="Tw Cen MT" panose="020B0602020104020603" pitchFamily="34" charset="-18"/>
              <a:cs typeface="Arial" pitchFamily="34" charset="0"/>
            </a:endParaRPr>
          </a:p>
          <a:p>
            <a:pPr>
              <a:lnSpc>
                <a:spcPct val="100000"/>
              </a:lnSpc>
            </a:pPr>
            <a:r>
              <a:rPr lang="ro-RO" sz="3200" i="1" dirty="0">
                <a:latin typeface="Tw Cen MT" panose="020B0602020104020603" pitchFamily="34" charset="-18"/>
                <a:cs typeface="Arial" pitchFamily="34" charset="0"/>
              </a:rPr>
              <a:t>Eleva de pe poziția 2 va ocupa loc în clasa B.</a:t>
            </a:r>
            <a:endParaRPr lang="ro-RO" sz="3200" dirty="0">
              <a:latin typeface="Tw Cen MT" panose="020B0602020104020603" pitchFamily="34" charset="-18"/>
              <a:cs typeface="Arial" pitchFamily="34" charset="0"/>
            </a:endParaRPr>
          </a:p>
          <a:p>
            <a:pPr>
              <a:lnSpc>
                <a:spcPct val="100000"/>
              </a:lnSpc>
            </a:pPr>
            <a:r>
              <a:rPr lang="ro-RO" sz="3200" i="1" dirty="0">
                <a:latin typeface="Tw Cen MT" panose="020B0602020104020603" pitchFamily="34" charset="-18"/>
                <a:cs typeface="Arial" pitchFamily="34" charset="0"/>
              </a:rPr>
              <a:t>Eleva de pe poziția 3 va ocupa loc în clasa C.</a:t>
            </a:r>
            <a:endParaRPr lang="ro-RO" sz="3200" dirty="0">
              <a:latin typeface="Tw Cen MT" panose="020B0602020104020603" pitchFamily="34" charset="-18"/>
              <a:cs typeface="Arial" pitchFamily="34" charset="0"/>
            </a:endParaRPr>
          </a:p>
          <a:p>
            <a:pPr>
              <a:lnSpc>
                <a:spcPct val="100000"/>
              </a:lnSpc>
            </a:pPr>
            <a:r>
              <a:rPr lang="ro-RO" sz="3200" i="1" dirty="0">
                <a:latin typeface="Tw Cen MT" panose="020B0602020104020603" pitchFamily="34" charset="-18"/>
                <a:cs typeface="Arial" pitchFamily="34" charset="0"/>
              </a:rPr>
              <a:t>ElevA de pe poziția 4 va ocupa loc în clasa D.</a:t>
            </a:r>
            <a:r>
              <a:rPr lang="ro-RO" sz="3200" dirty="0">
                <a:latin typeface="Tw Cen MT" panose="020B0602020104020603" pitchFamily="34" charset="-18"/>
                <a:cs typeface="Arial" pitchFamily="34" charset="0"/>
              </a:rPr>
              <a:t> </a:t>
            </a:r>
          </a:p>
          <a:p>
            <a:pPr marL="0" indent="0">
              <a:lnSpc>
                <a:spcPct val="100000"/>
              </a:lnSpc>
              <a:buNone/>
            </a:pPr>
            <a:r>
              <a:rPr lang="ro-RO" sz="3200" dirty="0">
                <a:latin typeface="Tw Cen MT" panose="020B0602020104020603" pitchFamily="34" charset="-18"/>
                <a:cs typeface="Arial" pitchFamily="34" charset="0"/>
              </a:rPr>
              <a:t>        După fiecare grupare de cate 4 fete și 4 baieți repartizați, se va relua algoritmul.</a:t>
            </a:r>
          </a:p>
          <a:p>
            <a:pPr marL="0" indent="0">
              <a:lnSpc>
                <a:spcPct val="100000"/>
              </a:lnSpc>
              <a:buNone/>
            </a:pPr>
            <a:r>
              <a:rPr lang="en-US" dirty="0"/>
              <a:t> </a:t>
            </a:r>
            <a:endParaRPr lang="ro-RO" dirty="0"/>
          </a:p>
          <a:p>
            <a:endParaRPr lang="ro-RO" dirty="0"/>
          </a:p>
        </p:txBody>
      </p:sp>
    </p:spTree>
    <p:extLst>
      <p:ext uri="{BB962C8B-B14F-4D97-AF65-F5344CB8AC3E}">
        <p14:creationId xmlns:p14="http://schemas.microsoft.com/office/powerpoint/2010/main" val="11340602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68442" y="264696"/>
            <a:ext cx="11718758" cy="6509084"/>
          </a:xfrm>
        </p:spPr>
        <p:txBody>
          <a:bodyPr>
            <a:normAutofit fontScale="92500" lnSpcReduction="10000"/>
          </a:bodyPr>
          <a:lstStyle/>
          <a:p>
            <a:pPr>
              <a:lnSpc>
                <a:spcPct val="100000"/>
              </a:lnSpc>
            </a:pPr>
            <a:r>
              <a:rPr lang="ro-RO" sz="2600" cap="none" dirty="0" smtClean="0">
                <a:latin typeface="+mj-lt"/>
                <a:cs typeface="Arial" pitchFamily="34" charset="0"/>
              </a:rPr>
              <a:t>În situația gemenilor și a fraților în general, aceștia, dacă părinții nu au altă opțiune, se repartizează în aceeași clasă, repartiția continuând ulterior conform regulii stabilite inițial, ținându-se cont de genul (</a:t>
            </a:r>
            <a:r>
              <a:rPr lang="ro-RO" sz="2600" cap="none" smtClean="0">
                <a:latin typeface="+mj-lt"/>
                <a:cs typeface="Arial" pitchFamily="34" charset="0"/>
              </a:rPr>
              <a:t>masculin/feminin) </a:t>
            </a:r>
            <a:r>
              <a:rPr lang="ro-RO" sz="2600" cap="none" dirty="0" smtClean="0">
                <a:latin typeface="+mj-lt"/>
                <a:cs typeface="Arial" pitchFamily="34" charset="0"/>
              </a:rPr>
              <a:t>acestora . </a:t>
            </a:r>
          </a:p>
          <a:p>
            <a:pPr marL="0" indent="0">
              <a:lnSpc>
                <a:spcPct val="100000"/>
              </a:lnSpc>
              <a:buNone/>
            </a:pPr>
            <a:endParaRPr lang="ro-RO" sz="2600" cap="none" dirty="0" smtClean="0">
              <a:latin typeface="+mj-lt"/>
              <a:cs typeface="Arial" pitchFamily="34" charset="0"/>
            </a:endParaRPr>
          </a:p>
          <a:p>
            <a:pPr>
              <a:lnSpc>
                <a:spcPct val="100000"/>
              </a:lnSpc>
            </a:pPr>
            <a:r>
              <a:rPr lang="ro-RO" sz="2600" cap="none" dirty="0" smtClean="0">
                <a:latin typeface="+mj-lt"/>
                <a:cs typeface="Arial" pitchFamily="34" charset="0"/>
              </a:rPr>
              <a:t>În cazul unor situații bine întemeiate, există posibilitatea realizării unui schimb de locuri între elevi,  numai cu acordul ambilor părinți, în baza unor cereri care vor fi supuse analizării și aprobării de către consiliulul de administrație al unității.</a:t>
            </a:r>
          </a:p>
          <a:p>
            <a:pPr marL="0" indent="0">
              <a:lnSpc>
                <a:spcPct val="100000"/>
              </a:lnSpc>
              <a:buNone/>
            </a:pPr>
            <a:r>
              <a:rPr lang="ro-RO" sz="2600" cap="none" dirty="0" smtClean="0">
                <a:latin typeface="+mj-lt"/>
                <a:cs typeface="Arial" pitchFamily="34" charset="0"/>
              </a:rPr>
              <a:t> </a:t>
            </a:r>
          </a:p>
          <a:p>
            <a:pPr>
              <a:lnSpc>
                <a:spcPct val="100000"/>
              </a:lnSpc>
            </a:pPr>
            <a:r>
              <a:rPr lang="ro-RO" sz="2600" cap="none" dirty="0" smtClean="0">
                <a:latin typeface="+mj-lt"/>
                <a:cs typeface="Arial" pitchFamily="34" charset="0"/>
              </a:rPr>
              <a:t>În cazul elevilor care vin prin transfer de la alte școli, aceștia vor ocupa locurile rămase libere din diverse situații( transfer la o altă unitate </a:t>
            </a:r>
            <a:r>
              <a:rPr lang="en-US" sz="2600" cap="none" dirty="0" err="1" smtClean="0">
                <a:latin typeface="+mj-lt"/>
                <a:cs typeface="Arial" pitchFamily="34" charset="0"/>
              </a:rPr>
              <a:t>școlară</a:t>
            </a:r>
            <a:r>
              <a:rPr lang="en-US" sz="2600" cap="none" dirty="0" smtClean="0">
                <a:latin typeface="+mj-lt"/>
                <a:cs typeface="Arial" pitchFamily="34" charset="0"/>
              </a:rPr>
              <a:t>, </a:t>
            </a:r>
            <a:r>
              <a:rPr lang="en-US" sz="2600" cap="none" dirty="0" err="1" smtClean="0">
                <a:latin typeface="+mj-lt"/>
                <a:cs typeface="Arial" pitchFamily="34" charset="0"/>
              </a:rPr>
              <a:t>renunțare</a:t>
            </a:r>
            <a:r>
              <a:rPr lang="en-US" sz="2600" cap="none" dirty="0" smtClean="0">
                <a:latin typeface="+mj-lt"/>
                <a:cs typeface="Arial" pitchFamily="34" charset="0"/>
              </a:rPr>
              <a:t>), </a:t>
            </a:r>
            <a:r>
              <a:rPr lang="en-US" sz="2600" cap="none" dirty="0" err="1" smtClean="0">
                <a:latin typeface="+mj-lt"/>
                <a:cs typeface="Arial" pitchFamily="34" charset="0"/>
              </a:rPr>
              <a:t>respectându</a:t>
            </a:r>
            <a:r>
              <a:rPr lang="en-US" sz="2600" cap="none" dirty="0" smtClean="0">
                <a:latin typeface="+mj-lt"/>
                <a:cs typeface="Arial" pitchFamily="34" charset="0"/>
              </a:rPr>
              <a:t>-se </a:t>
            </a:r>
            <a:r>
              <a:rPr lang="en-US" sz="2600" cap="none" dirty="0" err="1" smtClean="0">
                <a:latin typeface="+mj-lt"/>
                <a:cs typeface="Arial" pitchFamily="34" charset="0"/>
              </a:rPr>
              <a:t>același</a:t>
            </a:r>
            <a:r>
              <a:rPr lang="en-US" sz="2600" cap="none" dirty="0" smtClean="0">
                <a:latin typeface="+mj-lt"/>
                <a:cs typeface="Arial" pitchFamily="34" charset="0"/>
              </a:rPr>
              <a:t> </a:t>
            </a:r>
            <a:r>
              <a:rPr lang="en-US" sz="2600" cap="none" dirty="0" err="1" smtClean="0">
                <a:latin typeface="+mj-lt"/>
                <a:cs typeface="Arial" pitchFamily="34" charset="0"/>
              </a:rPr>
              <a:t>algoritm</a:t>
            </a:r>
            <a:r>
              <a:rPr lang="en-US" sz="2600" cap="none" dirty="0" smtClean="0">
                <a:latin typeface="+mj-lt"/>
                <a:cs typeface="Arial" pitchFamily="34" charset="0"/>
              </a:rPr>
              <a:t> </a:t>
            </a:r>
            <a:r>
              <a:rPr lang="en-US" sz="2600" cap="none" dirty="0" err="1" smtClean="0">
                <a:latin typeface="+mj-lt"/>
                <a:cs typeface="Arial" pitchFamily="34" charset="0"/>
              </a:rPr>
              <a:t>enunțat</a:t>
            </a:r>
            <a:r>
              <a:rPr lang="en-US" sz="2600" cap="none" dirty="0" smtClean="0">
                <a:latin typeface="+mj-lt"/>
                <a:cs typeface="Arial" pitchFamily="34" charset="0"/>
              </a:rPr>
              <a:t> </a:t>
            </a:r>
            <a:r>
              <a:rPr lang="en-US" sz="2600" cap="none" dirty="0" err="1" smtClean="0">
                <a:latin typeface="+mj-lt"/>
                <a:cs typeface="Arial" pitchFamily="34" charset="0"/>
              </a:rPr>
              <a:t>mai</a:t>
            </a:r>
            <a:r>
              <a:rPr lang="en-US" sz="2600" cap="none" dirty="0" smtClean="0">
                <a:latin typeface="+mj-lt"/>
                <a:cs typeface="Arial" pitchFamily="34" charset="0"/>
              </a:rPr>
              <a:t> </a:t>
            </a:r>
            <a:r>
              <a:rPr lang="en-US" sz="2600" cap="none" dirty="0" err="1" smtClean="0">
                <a:latin typeface="+mj-lt"/>
                <a:cs typeface="Arial" pitchFamily="34" charset="0"/>
              </a:rPr>
              <a:t>sus</a:t>
            </a:r>
            <a:r>
              <a:rPr lang="en-US" sz="2600" cap="none" dirty="0" smtClean="0">
                <a:latin typeface="+mj-lt"/>
                <a:cs typeface="Arial" pitchFamily="34" charset="0"/>
              </a:rPr>
              <a:t>( </a:t>
            </a:r>
            <a:r>
              <a:rPr lang="en-US" sz="2600" cap="none" dirty="0" err="1" smtClean="0">
                <a:latin typeface="+mj-lt"/>
                <a:cs typeface="Arial" pitchFamily="34" charset="0"/>
              </a:rPr>
              <a:t>ordinea</a:t>
            </a:r>
            <a:r>
              <a:rPr lang="en-US" sz="2600" cap="none" dirty="0" smtClean="0">
                <a:latin typeface="+mj-lt"/>
                <a:cs typeface="Arial" pitchFamily="34" charset="0"/>
              </a:rPr>
              <a:t> </a:t>
            </a:r>
            <a:r>
              <a:rPr lang="en-US" sz="2600" cap="none" dirty="0" err="1" smtClean="0">
                <a:latin typeface="+mj-lt"/>
                <a:cs typeface="Arial" pitchFamily="34" charset="0"/>
              </a:rPr>
              <a:t>alfabetică</a:t>
            </a:r>
            <a:r>
              <a:rPr lang="en-US" sz="2600" cap="none" dirty="0" smtClean="0">
                <a:latin typeface="+mj-lt"/>
                <a:cs typeface="Arial" pitchFamily="34" charset="0"/>
              </a:rPr>
              <a:t>).</a:t>
            </a:r>
            <a:endParaRPr lang="ro-RO" sz="2600" cap="none" dirty="0" smtClean="0">
              <a:latin typeface="+mj-lt"/>
              <a:cs typeface="Arial" pitchFamily="34" charset="0"/>
            </a:endParaRPr>
          </a:p>
          <a:p>
            <a:pPr marL="0" indent="0">
              <a:lnSpc>
                <a:spcPct val="100000"/>
              </a:lnSpc>
              <a:buNone/>
            </a:pPr>
            <a:endParaRPr lang="ro-RO" sz="2600" cap="none" dirty="0" smtClean="0">
              <a:latin typeface="+mj-lt"/>
              <a:cs typeface="Arial" pitchFamily="34" charset="0"/>
            </a:endParaRPr>
          </a:p>
          <a:p>
            <a:pPr marL="0" lvl="0" indent="0">
              <a:lnSpc>
                <a:spcPct val="100000"/>
              </a:lnSpc>
              <a:buNone/>
            </a:pPr>
            <a:r>
              <a:rPr lang="ro-RO" sz="2600" b="1" cap="none" dirty="0" smtClean="0">
                <a:latin typeface="+mj-lt"/>
                <a:cs typeface="Arial" pitchFamily="34" charset="0"/>
              </a:rPr>
              <a:t>	Pentru distribuirea cadrelor didactice la clasă </a:t>
            </a:r>
            <a:endParaRPr lang="ro-RO" sz="2600" cap="none" dirty="0" smtClean="0">
              <a:latin typeface="+mj-lt"/>
              <a:cs typeface="Arial" pitchFamily="34" charset="0"/>
            </a:endParaRPr>
          </a:p>
          <a:p>
            <a:pPr>
              <a:lnSpc>
                <a:spcPct val="100000"/>
              </a:lnSpc>
            </a:pPr>
            <a:r>
              <a:rPr lang="ro-RO" sz="2600" cap="none" dirty="0" smtClean="0">
                <a:latin typeface="+mj-lt"/>
                <a:cs typeface="Arial" pitchFamily="34" charset="0"/>
              </a:rPr>
              <a:t>Tragerea la sorți a învățătorului/profesorului pentru învățământul primar se va face în cadrul ședinței consiliului de administrație al școlii, după ce se va face încadrarea cadrelor didactice de la acest nivel.</a:t>
            </a:r>
          </a:p>
          <a:p>
            <a:endParaRPr lang="ro-RO" dirty="0"/>
          </a:p>
        </p:txBody>
      </p:sp>
    </p:spTree>
    <p:extLst>
      <p:ext uri="{BB962C8B-B14F-4D97-AF65-F5344CB8AC3E}">
        <p14:creationId xmlns:p14="http://schemas.microsoft.com/office/powerpoint/2010/main" val="135923867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128789" y="373487"/>
            <a:ext cx="11822805" cy="5589431"/>
          </a:xfrm>
        </p:spPr>
        <p:txBody>
          <a:bodyPr>
            <a:normAutofit/>
          </a:bodyPr>
          <a:lstStyle/>
          <a:p>
            <a:r>
              <a:rPr lang="ro-RO" sz="4400" dirty="0">
                <a:latin typeface="Arial" pitchFamily="34" charset="0"/>
                <a:cs typeface="Arial" pitchFamily="34" charset="0"/>
              </a:rPr>
              <a:t>TEL: 0213248676</a:t>
            </a:r>
            <a:r>
              <a:rPr lang="ro-RO" sz="4400" dirty="0"/>
              <a:t/>
            </a:r>
            <a:br>
              <a:rPr lang="ro-RO" sz="4400" dirty="0"/>
            </a:br>
            <a:r>
              <a:rPr lang="ro-RO" sz="4400" dirty="0"/>
              <a:t/>
            </a:r>
            <a:br>
              <a:rPr lang="ro-RO" sz="4400" dirty="0"/>
            </a:br>
            <a:r>
              <a:rPr lang="ro-RO" cap="none" dirty="0" smtClean="0">
                <a:latin typeface="Arial" pitchFamily="34" charset="0"/>
                <a:cs typeface="Arial" pitchFamily="34" charset="0"/>
              </a:rPr>
              <a:t>Informațiile se regăsesc pe SITE-UL</a:t>
            </a:r>
            <a:r>
              <a:rPr lang="ro-RO" b="1" cap="none" dirty="0" smtClean="0">
                <a:latin typeface="Arial" pitchFamily="34" charset="0"/>
                <a:cs typeface="Arial" pitchFamily="34" charset="0"/>
              </a:rPr>
              <a:t> </a:t>
            </a:r>
            <a:r>
              <a:rPr lang="ro-RO" cap="none" dirty="0" smtClean="0">
                <a:latin typeface="Arial" pitchFamily="34" charset="0"/>
                <a:cs typeface="Arial" pitchFamily="34" charset="0"/>
              </a:rPr>
              <a:t>școlii :</a:t>
            </a:r>
            <a:br>
              <a:rPr lang="ro-RO" cap="none" dirty="0" smtClean="0">
                <a:latin typeface="Arial" pitchFamily="34" charset="0"/>
                <a:cs typeface="Arial" pitchFamily="34" charset="0"/>
              </a:rPr>
            </a:br>
            <a:r>
              <a:rPr lang="ro-RO" cap="none" dirty="0" smtClean="0">
                <a:latin typeface="Arial" pitchFamily="34" charset="0"/>
                <a:cs typeface="Arial" pitchFamily="34" charset="0"/>
              </a:rPr>
              <a:t/>
            </a:r>
            <a:br>
              <a:rPr lang="ro-RO" cap="none" dirty="0" smtClean="0">
                <a:latin typeface="Arial" pitchFamily="34" charset="0"/>
                <a:cs typeface="Arial" pitchFamily="34" charset="0"/>
              </a:rPr>
            </a:br>
            <a:r>
              <a:rPr lang="ro-RO" dirty="0" smtClean="0">
                <a:latin typeface="Arial" pitchFamily="34" charset="0"/>
                <a:cs typeface="Arial" pitchFamily="34" charset="0"/>
              </a:rPr>
              <a:t> </a:t>
            </a:r>
            <a:r>
              <a:rPr lang="ro-RO" b="1" dirty="0">
                <a:latin typeface="Arial" pitchFamily="34" charset="0"/>
                <a:cs typeface="Arial" pitchFamily="34" charset="0"/>
              </a:rPr>
              <a:t>www</a:t>
            </a:r>
            <a:r>
              <a:rPr lang="ro-RO" dirty="0">
                <a:latin typeface="Arial" pitchFamily="34" charset="0"/>
                <a:cs typeface="Arial" pitchFamily="34" charset="0"/>
              </a:rPr>
              <a:t>.</a:t>
            </a:r>
            <a:r>
              <a:rPr lang="ro-RO" b="1" dirty="0">
                <a:latin typeface="Arial" pitchFamily="34" charset="0"/>
                <a:cs typeface="Arial" pitchFamily="34" charset="0"/>
              </a:rPr>
              <a:t>scoala75.INVATAMANTSECTOR3.RO</a:t>
            </a:r>
            <a:r>
              <a:rPr lang="en-US" dirty="0"/>
              <a:t/>
            </a:r>
            <a:br>
              <a:rPr lang="en-US" dirty="0"/>
            </a:br>
            <a:r>
              <a:rPr lang="en-US" sz="6600" dirty="0"/>
              <a:t/>
            </a:r>
            <a:br>
              <a:rPr lang="en-US" sz="6600" dirty="0"/>
            </a:br>
            <a:endParaRPr lang="en-US" sz="6600" dirty="0"/>
          </a:p>
        </p:txBody>
      </p:sp>
    </p:spTree>
    <p:extLst>
      <p:ext uri="{BB962C8B-B14F-4D97-AF65-F5344CB8AC3E}">
        <p14:creationId xmlns:p14="http://schemas.microsoft.com/office/powerpoint/2010/main" val="197672121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913775" y="618517"/>
            <a:ext cx="10364451" cy="45719"/>
          </a:xfrm>
        </p:spPr>
        <p:txBody>
          <a:bodyPr>
            <a:normAutofit fontScale="90000"/>
          </a:bodyPr>
          <a:lstStyle/>
          <a:p>
            <a:endParaRPr lang="en-US" dirty="0"/>
          </a:p>
        </p:txBody>
      </p:sp>
      <p:sp>
        <p:nvSpPr>
          <p:cNvPr id="3" name="Substituent conținut 2"/>
          <p:cNvSpPr>
            <a:spLocks noGrp="1"/>
          </p:cNvSpPr>
          <p:nvPr>
            <p:ph sz="quarter" idx="13"/>
          </p:nvPr>
        </p:nvSpPr>
        <p:spPr/>
        <p:txBody>
          <a:bodyPr>
            <a:normAutofit fontScale="92500" lnSpcReduction="10000"/>
            <a:scene3d>
              <a:camera prst="orthographicFront"/>
              <a:lightRig rig="soft" dir="t">
                <a:rot lat="0" lon="0" rev="15600000"/>
              </a:lightRig>
            </a:scene3d>
            <a:sp3d extrusionH="57150" prstMaterial="softEdge">
              <a:bevelT w="25400" h="38100"/>
            </a:sp3d>
          </a:bodyPr>
          <a:lstStyle/>
          <a:p>
            <a:pPr marL="0" indent="0" algn="ctr">
              <a:buNone/>
            </a:pPr>
            <a:r>
              <a:rPr lang="ro-RO" sz="4800" b="1" cap="none" dirty="0" smtClean="0">
                <a:ln w="6600">
                  <a:solidFill>
                    <a:schemeClr val="accent2"/>
                  </a:solidFill>
                  <a:prstDash val="solid"/>
                </a:ln>
                <a:solidFill>
                  <a:srgbClr val="FFFFFF"/>
                </a:solidFill>
                <a:effectLst>
                  <a:outerShdw dist="38100" dir="2700000" algn="tl" rotWithShape="0">
                    <a:schemeClr val="accent2"/>
                  </a:outerShdw>
                </a:effectLst>
              </a:rPr>
              <a:t>   ,,Școala cea mai bună e aceea în care înveți înainte de toate a învăța</a:t>
            </a:r>
            <a:r>
              <a:rPr lang="en-US" sz="4800" b="1" cap="none" dirty="0" smtClean="0">
                <a:ln w="6600">
                  <a:solidFill>
                    <a:schemeClr val="accent2"/>
                  </a:solidFill>
                  <a:prstDash val="solid"/>
                </a:ln>
                <a:solidFill>
                  <a:srgbClr val="FFFFFF"/>
                </a:solidFill>
                <a:effectLst>
                  <a:outerShdw dist="38100" dir="2700000" algn="tl" rotWithShape="0">
                    <a:schemeClr val="accent2"/>
                  </a:outerShdw>
                </a:effectLst>
              </a:rPr>
              <a:t>”</a:t>
            </a:r>
            <a:r>
              <a:rPr lang="ro-RO" sz="4800" b="1" cap="none" dirty="0" smtClean="0">
                <a:ln w="6600">
                  <a:solidFill>
                    <a:schemeClr val="accent2"/>
                  </a:solidFill>
                  <a:prstDash val="solid"/>
                </a:ln>
                <a:solidFill>
                  <a:srgbClr val="FFFFFF"/>
                </a:solidFill>
                <a:effectLst>
                  <a:outerShdw dist="38100" dir="2700000" algn="tl" rotWithShape="0">
                    <a:schemeClr val="accent2"/>
                  </a:outerShdw>
                </a:effectLst>
              </a:rPr>
              <a:t>                            </a:t>
            </a:r>
            <a:r>
              <a:rPr lang="en-US" sz="4800" b="1" cap="none" dirty="0" err="1" smtClean="0">
                <a:ln/>
                <a:solidFill>
                  <a:schemeClr val="accent4"/>
                </a:solidFill>
              </a:rPr>
              <a:t>Nicolae</a:t>
            </a:r>
            <a:r>
              <a:rPr lang="en-US" sz="4800" b="1" cap="none" dirty="0" smtClean="0">
                <a:ln/>
                <a:solidFill>
                  <a:schemeClr val="accent4"/>
                </a:solidFill>
              </a:rPr>
              <a:t> </a:t>
            </a:r>
            <a:r>
              <a:rPr lang="en-US" sz="4800" b="1" cap="none" dirty="0" err="1" smtClean="0">
                <a:ln/>
                <a:solidFill>
                  <a:schemeClr val="accent4"/>
                </a:solidFill>
              </a:rPr>
              <a:t>Iorga</a:t>
            </a:r>
            <a:endParaRPr lang="ro-RO" sz="4800" b="1" cap="none" dirty="0" smtClean="0">
              <a:ln/>
              <a:solidFill>
                <a:schemeClr val="accent4"/>
              </a:solidFill>
            </a:endParaRPr>
          </a:p>
          <a:p>
            <a:pPr marL="0" indent="0" algn="ctr">
              <a:buNone/>
            </a:pPr>
            <a:r>
              <a:rPr lang="ro-RO" sz="4800" b="1" cap="none" dirty="0" smtClean="0">
                <a:ln/>
                <a:solidFill>
                  <a:schemeClr val="accent4"/>
                </a:solidFill>
              </a:rPr>
              <a:t>#Împreună vom fi inVINCIbili!</a:t>
            </a:r>
            <a:endParaRPr lang="en-US" sz="4800" b="1" cap="none" dirty="0">
              <a:ln/>
              <a:solidFill>
                <a:schemeClr val="accent4"/>
              </a:solidFill>
            </a:endParaRPr>
          </a:p>
        </p:txBody>
      </p:sp>
    </p:spTree>
    <p:extLst>
      <p:ext uri="{BB962C8B-B14F-4D97-AF65-F5344CB8AC3E}">
        <p14:creationId xmlns:p14="http://schemas.microsoft.com/office/powerpoint/2010/main" val="72002363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913774" y="0"/>
            <a:ext cx="10364451" cy="1596177"/>
          </a:xfrm>
        </p:spPr>
        <p:txBody>
          <a:bodyPr/>
          <a:lstStyle/>
          <a:p>
            <a:r>
              <a:rPr lang="ro-RO" dirty="0" smtClean="0"/>
              <a:t>Resurse umane</a:t>
            </a:r>
            <a:endParaRPr lang="en-US" dirty="0"/>
          </a:p>
        </p:txBody>
      </p:sp>
      <p:sp>
        <p:nvSpPr>
          <p:cNvPr id="3" name="Substituent conținut 2"/>
          <p:cNvSpPr>
            <a:spLocks noGrp="1"/>
          </p:cNvSpPr>
          <p:nvPr>
            <p:ph sz="quarter" idx="13"/>
          </p:nvPr>
        </p:nvSpPr>
        <p:spPr>
          <a:xfrm>
            <a:off x="913774" y="1648496"/>
            <a:ext cx="10363826" cy="5100034"/>
          </a:xfrm>
        </p:spPr>
        <p:txBody>
          <a:bodyPr>
            <a:normAutofit/>
          </a:bodyPr>
          <a:lstStyle/>
          <a:p>
            <a:r>
              <a:rPr lang="ro-RO" dirty="0"/>
              <a:t> </a:t>
            </a:r>
            <a:r>
              <a:rPr lang="ro-RO" sz="2400" b="1" dirty="0" smtClean="0"/>
              <a:t>38</a:t>
            </a:r>
            <a:r>
              <a:rPr lang="en-US" sz="2400" b="1" dirty="0" smtClean="0"/>
              <a:t> </a:t>
            </a:r>
            <a:r>
              <a:rPr lang="en-US" sz="2400" b="1" dirty="0" err="1" smtClean="0"/>
              <a:t>învățători</a:t>
            </a:r>
            <a:r>
              <a:rPr lang="en-US" sz="2400" b="1" dirty="0" smtClean="0"/>
              <a:t>/</a:t>
            </a:r>
            <a:r>
              <a:rPr lang="en-US" sz="2400" b="1" dirty="0" err="1" smtClean="0"/>
              <a:t>institutori</a:t>
            </a:r>
            <a:r>
              <a:rPr lang="en-US" sz="2400" b="1" dirty="0" smtClean="0"/>
              <a:t>/</a:t>
            </a:r>
            <a:r>
              <a:rPr lang="en-US" sz="2400" b="1" dirty="0" err="1" smtClean="0"/>
              <a:t>prof.înv.primar</a:t>
            </a:r>
            <a:endParaRPr lang="en-US" sz="2400" b="1" dirty="0" smtClean="0"/>
          </a:p>
          <a:p>
            <a:r>
              <a:rPr lang="ro-RO" sz="2400" b="1" dirty="0"/>
              <a:t> </a:t>
            </a:r>
            <a:r>
              <a:rPr lang="ro-RO" sz="2400" b="1" dirty="0" smtClean="0"/>
              <a:t>62</a:t>
            </a:r>
            <a:r>
              <a:rPr lang="en-US" sz="2400" b="1" dirty="0" smtClean="0"/>
              <a:t> </a:t>
            </a:r>
            <a:r>
              <a:rPr lang="en-US" sz="2400" b="1" dirty="0" err="1" smtClean="0"/>
              <a:t>profesori</a:t>
            </a:r>
            <a:endParaRPr lang="ro-RO" sz="2400" b="1" dirty="0" smtClean="0"/>
          </a:p>
          <a:p>
            <a:endParaRPr lang="en-US" sz="2400" b="1" dirty="0" smtClean="0"/>
          </a:p>
          <a:p>
            <a:r>
              <a:rPr lang="en-US" sz="2400" b="1" dirty="0" smtClean="0"/>
              <a:t>Director,</a:t>
            </a:r>
            <a:endParaRPr lang="ro-RO" sz="2400" b="1" dirty="0" smtClean="0"/>
          </a:p>
          <a:p>
            <a:pPr marL="0" indent="0">
              <a:buNone/>
            </a:pPr>
            <a:r>
              <a:rPr lang="ro-RO" sz="2400" b="1" dirty="0" smtClean="0"/>
              <a:t>      </a:t>
            </a:r>
            <a:r>
              <a:rPr lang="ro-RO" sz="2400" b="1" dirty="0"/>
              <a:t>p</a:t>
            </a:r>
            <a:r>
              <a:rPr lang="en-US" sz="2400" b="1" dirty="0" err="1" smtClean="0"/>
              <a:t>rof</a:t>
            </a:r>
            <a:r>
              <a:rPr lang="en-US" sz="2400" b="1" dirty="0" smtClean="0"/>
              <a:t>. </a:t>
            </a:r>
            <a:r>
              <a:rPr lang="en-US" sz="2400" b="1" dirty="0" smtClean="0"/>
              <a:t>Stan Virginia </a:t>
            </a:r>
            <a:r>
              <a:rPr lang="en-US" sz="2400" b="1" dirty="0" err="1" smtClean="0"/>
              <a:t>Marilena</a:t>
            </a:r>
            <a:endParaRPr lang="en-US" sz="2400" b="1" dirty="0" smtClean="0"/>
          </a:p>
          <a:p>
            <a:r>
              <a:rPr lang="en-US" sz="2400" b="1" dirty="0" smtClean="0"/>
              <a:t>Director</a:t>
            </a:r>
            <a:r>
              <a:rPr lang="ro-RO" sz="2400" b="1" dirty="0" smtClean="0"/>
              <a:t>i</a:t>
            </a:r>
            <a:r>
              <a:rPr lang="en-US" sz="2400" b="1" dirty="0" smtClean="0"/>
              <a:t> </a:t>
            </a:r>
            <a:r>
              <a:rPr lang="en-US" sz="2400" b="1" dirty="0" err="1" smtClean="0"/>
              <a:t>Adjunc</a:t>
            </a:r>
            <a:r>
              <a:rPr lang="ro-RO" sz="2400" b="1" dirty="0" smtClean="0"/>
              <a:t>ți</a:t>
            </a:r>
            <a:r>
              <a:rPr lang="en-US" sz="2400" b="1" dirty="0" smtClean="0"/>
              <a:t>,</a:t>
            </a:r>
          </a:p>
          <a:p>
            <a:pPr marL="0" indent="0">
              <a:buNone/>
            </a:pPr>
            <a:r>
              <a:rPr lang="ro-RO" sz="2400" b="1" dirty="0" smtClean="0"/>
              <a:t>      </a:t>
            </a:r>
            <a:r>
              <a:rPr lang="ro-RO" sz="2400" b="1" dirty="0"/>
              <a:t>p</a:t>
            </a:r>
            <a:r>
              <a:rPr lang="en-US" sz="2400" b="1" dirty="0" err="1" smtClean="0"/>
              <a:t>rof</a:t>
            </a:r>
            <a:r>
              <a:rPr lang="en-US" sz="2400" b="1" dirty="0" smtClean="0"/>
              <a:t>. </a:t>
            </a:r>
            <a:r>
              <a:rPr lang="ro-RO" sz="2400" b="1" dirty="0" smtClean="0"/>
              <a:t>petrișor adelina</a:t>
            </a:r>
          </a:p>
          <a:p>
            <a:pPr marL="0" indent="0">
              <a:buNone/>
            </a:pPr>
            <a:r>
              <a:rPr lang="ro-RO" sz="2400" b="1" dirty="0"/>
              <a:t> </a:t>
            </a:r>
            <a:r>
              <a:rPr lang="ro-RO" sz="2400" b="1" dirty="0" smtClean="0"/>
              <a:t>     prof. înv. </a:t>
            </a:r>
            <a:r>
              <a:rPr lang="ro-RO" sz="2400" b="1" dirty="0" smtClean="0"/>
              <a:t>primar </a:t>
            </a:r>
            <a:r>
              <a:rPr lang="ro-RO" sz="2400" b="1" dirty="0" smtClean="0"/>
              <a:t>MACOVEI ȘTEFANIA ALINA</a:t>
            </a:r>
            <a:endParaRPr lang="en-US" sz="2400" b="1" dirty="0" smtClean="0"/>
          </a:p>
          <a:p>
            <a:endParaRPr lang="en-US" dirty="0"/>
          </a:p>
        </p:txBody>
      </p:sp>
    </p:spTree>
    <p:extLst>
      <p:ext uri="{BB962C8B-B14F-4D97-AF65-F5344CB8AC3E}">
        <p14:creationId xmlns:p14="http://schemas.microsoft.com/office/powerpoint/2010/main" val="386988455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912525" y="-121711"/>
            <a:ext cx="10364451" cy="959911"/>
          </a:xfrm>
        </p:spPr>
        <p:txBody>
          <a:bodyPr/>
          <a:lstStyle/>
          <a:p>
            <a:r>
              <a:rPr lang="ro-RO" dirty="0" smtClean="0"/>
              <a:t>Resurse materiale</a:t>
            </a:r>
            <a:endParaRPr lang="en-US" dirty="0"/>
          </a:p>
        </p:txBody>
      </p:sp>
      <p:sp>
        <p:nvSpPr>
          <p:cNvPr id="3" name="Substituent conținut 2"/>
          <p:cNvSpPr>
            <a:spLocks noGrp="1"/>
          </p:cNvSpPr>
          <p:nvPr>
            <p:ph sz="quarter" idx="13"/>
          </p:nvPr>
        </p:nvSpPr>
        <p:spPr>
          <a:xfrm>
            <a:off x="827425" y="620486"/>
            <a:ext cx="10363826" cy="5685064"/>
          </a:xfrm>
        </p:spPr>
        <p:txBody>
          <a:bodyPr>
            <a:noAutofit/>
          </a:bodyPr>
          <a:lstStyle/>
          <a:p>
            <a:pPr>
              <a:lnSpc>
                <a:spcPct val="100000"/>
              </a:lnSpc>
            </a:pPr>
            <a:r>
              <a:rPr lang="en-US" sz="2200" cap="none" dirty="0" smtClean="0"/>
              <a:t>27 </a:t>
            </a:r>
            <a:r>
              <a:rPr lang="en-US" sz="2200" cap="none" dirty="0" err="1" smtClean="0"/>
              <a:t>săli</a:t>
            </a:r>
            <a:r>
              <a:rPr lang="en-US" sz="2200" cap="none" dirty="0" smtClean="0"/>
              <a:t> de </a:t>
            </a:r>
            <a:r>
              <a:rPr lang="en-US" sz="2200" cap="none" dirty="0" err="1" smtClean="0"/>
              <a:t>clas</a:t>
            </a:r>
            <a:r>
              <a:rPr lang="ro-RO" sz="2200" cap="none" dirty="0" smtClean="0"/>
              <a:t>ă în </a:t>
            </a:r>
            <a:r>
              <a:rPr lang="ro-RO" sz="2200" b="1" cap="none" dirty="0" smtClean="0"/>
              <a:t>corp </a:t>
            </a:r>
            <a:r>
              <a:rPr lang="ro-RO" sz="2200" b="1" cap="none" dirty="0"/>
              <a:t>A</a:t>
            </a:r>
            <a:r>
              <a:rPr lang="ro-RO" sz="2200" cap="none" dirty="0" smtClean="0"/>
              <a:t> și 20 săli de clasă în </a:t>
            </a:r>
            <a:r>
              <a:rPr lang="ro-RO" sz="2200" b="1" cap="none" dirty="0" smtClean="0"/>
              <a:t>corp B</a:t>
            </a:r>
            <a:r>
              <a:rPr lang="en-US" sz="2200" cap="none" dirty="0" smtClean="0"/>
              <a:t>, </a:t>
            </a:r>
            <a:r>
              <a:rPr lang="en-US" sz="2200" cap="none" dirty="0" err="1" smtClean="0"/>
              <a:t>dotate</a:t>
            </a:r>
            <a:r>
              <a:rPr lang="en-US" sz="2200" cap="none" dirty="0" smtClean="0"/>
              <a:t> cu </a:t>
            </a:r>
            <a:r>
              <a:rPr lang="en-US" sz="2200" cap="none" dirty="0" err="1" smtClean="0"/>
              <a:t>videoproiectoare</a:t>
            </a:r>
            <a:r>
              <a:rPr lang="en-US" sz="2200" cap="none" dirty="0" smtClean="0"/>
              <a:t>,</a:t>
            </a:r>
            <a:r>
              <a:rPr lang="ro-RO" sz="2200" cap="none" dirty="0" smtClean="0"/>
              <a:t>table interactive,</a:t>
            </a:r>
            <a:r>
              <a:rPr lang="en-US" sz="2200" cap="none" dirty="0" smtClean="0"/>
              <a:t> </a:t>
            </a:r>
            <a:r>
              <a:rPr lang="en-US" sz="2200" cap="none" dirty="0" err="1" smtClean="0"/>
              <a:t>sistem</a:t>
            </a:r>
            <a:r>
              <a:rPr lang="en-US" sz="2200" cap="none" dirty="0" smtClean="0"/>
              <a:t> audio, </a:t>
            </a:r>
            <a:r>
              <a:rPr lang="en-US" sz="2200" cap="none" dirty="0" err="1" smtClean="0"/>
              <a:t>conectate</a:t>
            </a:r>
            <a:r>
              <a:rPr lang="en-US" sz="2200" cap="none" dirty="0" smtClean="0"/>
              <a:t> la internet, cu </a:t>
            </a:r>
            <a:r>
              <a:rPr lang="en-US" sz="2200" cap="none" dirty="0" err="1" smtClean="0"/>
              <a:t>mobilier</a:t>
            </a:r>
            <a:r>
              <a:rPr lang="en-US" sz="2200" cap="none" dirty="0" smtClean="0"/>
              <a:t> </a:t>
            </a:r>
            <a:r>
              <a:rPr lang="en-US" sz="2200" cap="none" dirty="0" err="1" smtClean="0"/>
              <a:t>adecvat</a:t>
            </a:r>
            <a:r>
              <a:rPr lang="en-US" sz="2200" cap="none" dirty="0" smtClean="0"/>
              <a:t> </a:t>
            </a:r>
            <a:r>
              <a:rPr lang="en-US" sz="2200" cap="none" dirty="0" err="1" smtClean="0"/>
              <a:t>claselor</a:t>
            </a:r>
            <a:r>
              <a:rPr lang="en-US" sz="2200" cap="none" dirty="0" smtClean="0"/>
              <a:t> </a:t>
            </a:r>
            <a:r>
              <a:rPr lang="en-US" sz="2200" cap="none" dirty="0" err="1" smtClean="0"/>
              <a:t>preg</a:t>
            </a:r>
            <a:r>
              <a:rPr lang="ro-RO" sz="2200" cap="none" dirty="0" smtClean="0"/>
              <a:t>ă</a:t>
            </a:r>
            <a:r>
              <a:rPr lang="en-US" sz="2200" cap="none" dirty="0" err="1" smtClean="0"/>
              <a:t>titoare</a:t>
            </a:r>
            <a:r>
              <a:rPr lang="en-US" sz="2200" cap="none" dirty="0" smtClean="0"/>
              <a:t>, </a:t>
            </a:r>
            <a:r>
              <a:rPr lang="en-US" sz="2200" cap="none" dirty="0" err="1" smtClean="0"/>
              <a:t>mobilier</a:t>
            </a:r>
            <a:r>
              <a:rPr lang="en-US" sz="2200" cap="none" dirty="0" smtClean="0"/>
              <a:t> </a:t>
            </a:r>
            <a:r>
              <a:rPr lang="en-US" sz="2200" cap="none" dirty="0" err="1" smtClean="0"/>
              <a:t>nou</a:t>
            </a:r>
            <a:r>
              <a:rPr lang="en-US" sz="2200" cap="none" dirty="0" smtClean="0"/>
              <a:t> </a:t>
            </a:r>
            <a:r>
              <a:rPr lang="en-US" sz="2200" cap="none" dirty="0" err="1" smtClean="0"/>
              <a:t>pentru</a:t>
            </a:r>
            <a:r>
              <a:rPr lang="en-US" sz="2200" cap="none" dirty="0" smtClean="0"/>
              <a:t> </a:t>
            </a:r>
            <a:r>
              <a:rPr lang="en-US" sz="2200" cap="none" dirty="0" err="1" smtClean="0"/>
              <a:t>clasele</a:t>
            </a:r>
            <a:r>
              <a:rPr lang="en-US" sz="2200" cap="none" dirty="0" smtClean="0"/>
              <a:t> </a:t>
            </a:r>
            <a:r>
              <a:rPr lang="ro-RO" sz="2200" cap="none" dirty="0" smtClean="0"/>
              <a:t>PR</a:t>
            </a:r>
            <a:r>
              <a:rPr lang="en-US" sz="2200" cap="none" dirty="0" smtClean="0"/>
              <a:t>-</a:t>
            </a:r>
            <a:r>
              <a:rPr lang="ro-RO" sz="2200" cap="none" dirty="0" smtClean="0"/>
              <a:t>IV</a:t>
            </a:r>
            <a:r>
              <a:rPr lang="en-US" sz="2200" cap="none" dirty="0" smtClean="0"/>
              <a:t> </a:t>
            </a:r>
            <a:r>
              <a:rPr lang="ro-RO" sz="2200" cap="none" dirty="0" err="1"/>
              <a:t>ș</a:t>
            </a:r>
            <a:r>
              <a:rPr lang="en-US" sz="2200" cap="none" dirty="0" err="1" smtClean="0"/>
              <a:t>i</a:t>
            </a:r>
            <a:r>
              <a:rPr lang="en-US" sz="2200" cap="none" dirty="0" smtClean="0"/>
              <a:t> </a:t>
            </a:r>
            <a:r>
              <a:rPr lang="en-US" sz="2200" cap="none" dirty="0" err="1" smtClean="0"/>
              <a:t>dulapuri</a:t>
            </a:r>
            <a:r>
              <a:rPr lang="en-US" sz="2200" cap="none" dirty="0" smtClean="0"/>
              <a:t> </a:t>
            </a:r>
            <a:r>
              <a:rPr lang="en-US" sz="2200" cap="none" dirty="0" err="1" smtClean="0"/>
              <a:t>individuale</a:t>
            </a:r>
            <a:r>
              <a:rPr lang="en-US" sz="2200" cap="none" dirty="0" smtClean="0"/>
              <a:t> </a:t>
            </a:r>
            <a:r>
              <a:rPr lang="en-US" sz="2200" cap="none" dirty="0" err="1" smtClean="0"/>
              <a:t>pentru</a:t>
            </a:r>
            <a:r>
              <a:rPr lang="en-US" sz="2200" cap="none" dirty="0" smtClean="0"/>
              <a:t> </a:t>
            </a:r>
            <a:r>
              <a:rPr lang="en-US" sz="2200" cap="none" dirty="0" err="1" smtClean="0"/>
              <a:t>fiecare</a:t>
            </a:r>
            <a:r>
              <a:rPr lang="en-US" sz="2200" cap="none" dirty="0" smtClean="0"/>
              <a:t> </a:t>
            </a:r>
            <a:r>
              <a:rPr lang="en-US" sz="2200" cap="none" dirty="0" err="1" smtClean="0"/>
              <a:t>elev</a:t>
            </a:r>
            <a:endParaRPr lang="en-US" sz="2200" cap="none" dirty="0" smtClean="0"/>
          </a:p>
          <a:p>
            <a:pPr>
              <a:lnSpc>
                <a:spcPct val="100000"/>
              </a:lnSpc>
            </a:pPr>
            <a:r>
              <a:rPr lang="en-US" sz="2200" cap="none" dirty="0" smtClean="0"/>
              <a:t>1 </a:t>
            </a:r>
            <a:r>
              <a:rPr lang="en-US" sz="2200" cap="none" dirty="0" err="1" smtClean="0"/>
              <a:t>laborator</a:t>
            </a:r>
            <a:r>
              <a:rPr lang="en-US" sz="2200" cap="none" dirty="0" smtClean="0"/>
              <a:t> de </a:t>
            </a:r>
            <a:r>
              <a:rPr lang="en-US" sz="2200" cap="none" dirty="0" err="1" smtClean="0"/>
              <a:t>chimie</a:t>
            </a:r>
            <a:r>
              <a:rPr lang="ro-RO" sz="2200" cap="none" dirty="0"/>
              <a:t>,</a:t>
            </a:r>
            <a:endParaRPr lang="en-US" sz="2200" cap="none" dirty="0" smtClean="0"/>
          </a:p>
          <a:p>
            <a:pPr>
              <a:lnSpc>
                <a:spcPct val="100000"/>
              </a:lnSpc>
            </a:pPr>
            <a:r>
              <a:rPr lang="en-US" sz="2200" cap="none" dirty="0" smtClean="0"/>
              <a:t>2 </a:t>
            </a:r>
            <a:r>
              <a:rPr lang="en-US" sz="2200" cap="none" dirty="0" err="1" smtClean="0"/>
              <a:t>cabinete</a:t>
            </a:r>
            <a:r>
              <a:rPr lang="en-US" sz="2200" cap="none" dirty="0" smtClean="0"/>
              <a:t> de </a:t>
            </a:r>
            <a:r>
              <a:rPr lang="en-US" sz="2200" cap="none" dirty="0" err="1" smtClean="0"/>
              <a:t>informaticǎ</a:t>
            </a:r>
            <a:r>
              <a:rPr lang="en-US" sz="2200" cap="none" dirty="0" smtClean="0"/>
              <a:t>, </a:t>
            </a:r>
          </a:p>
          <a:p>
            <a:pPr>
              <a:lnSpc>
                <a:spcPct val="100000"/>
              </a:lnSpc>
            </a:pPr>
            <a:r>
              <a:rPr lang="ro-RO" sz="2200" cap="none" dirty="0" smtClean="0"/>
              <a:t>câte 1 c</a:t>
            </a:r>
            <a:r>
              <a:rPr lang="en-US" sz="2200" cap="none" dirty="0" err="1" smtClean="0"/>
              <a:t>abinet</a:t>
            </a:r>
            <a:r>
              <a:rPr lang="en-US" sz="2200" cap="none" dirty="0" smtClean="0"/>
              <a:t> </a:t>
            </a:r>
            <a:r>
              <a:rPr lang="en-US" sz="2200" cap="none" dirty="0" err="1" smtClean="0"/>
              <a:t>consilier</a:t>
            </a:r>
            <a:r>
              <a:rPr lang="en-US" sz="2200" cap="none" dirty="0" smtClean="0"/>
              <a:t> </a:t>
            </a:r>
            <a:r>
              <a:rPr lang="en-US" sz="2200" cap="none" dirty="0" err="1" smtClean="0"/>
              <a:t>psihopedagog</a:t>
            </a:r>
            <a:r>
              <a:rPr lang="ro-RO" sz="2200" cap="none" dirty="0" smtClean="0"/>
              <a:t>ic în fiecare corp</a:t>
            </a:r>
            <a:r>
              <a:rPr lang="en-US" sz="2200" cap="none" dirty="0" smtClean="0"/>
              <a:t>, </a:t>
            </a:r>
          </a:p>
          <a:p>
            <a:pPr>
              <a:lnSpc>
                <a:spcPct val="100000"/>
              </a:lnSpc>
            </a:pPr>
            <a:r>
              <a:rPr lang="ro-RO" sz="2200" cap="none" dirty="0" smtClean="0"/>
              <a:t>câte 1 c</a:t>
            </a:r>
            <a:r>
              <a:rPr lang="en-US" sz="2200" cap="none" dirty="0" err="1" smtClean="0"/>
              <a:t>abinet</a:t>
            </a:r>
            <a:r>
              <a:rPr lang="en-US" sz="2200" cap="none" dirty="0" smtClean="0"/>
              <a:t> medical</a:t>
            </a:r>
            <a:r>
              <a:rPr lang="ro-RO" sz="2200" cap="none" dirty="0" smtClean="0"/>
              <a:t> în fiecare corp</a:t>
            </a:r>
            <a:r>
              <a:rPr lang="en-US" sz="2200" cap="none" dirty="0" smtClean="0"/>
              <a:t>,</a:t>
            </a:r>
          </a:p>
          <a:p>
            <a:pPr>
              <a:lnSpc>
                <a:spcPct val="100000"/>
              </a:lnSpc>
            </a:pPr>
            <a:r>
              <a:rPr lang="en-US" sz="2200" cap="none" dirty="0" smtClean="0"/>
              <a:t>1 cabinet </a:t>
            </a:r>
            <a:r>
              <a:rPr lang="en-US" sz="2200" cap="none" dirty="0" err="1" smtClean="0"/>
              <a:t>stomatologic</a:t>
            </a:r>
            <a:r>
              <a:rPr lang="en-US" sz="2200" cap="none" dirty="0" smtClean="0"/>
              <a:t>, </a:t>
            </a:r>
          </a:p>
          <a:p>
            <a:pPr>
              <a:lnSpc>
                <a:spcPct val="100000"/>
              </a:lnSpc>
            </a:pPr>
            <a:r>
              <a:rPr lang="en-US" sz="2200" cap="none" dirty="0" err="1" smtClean="0"/>
              <a:t>bibliotecă</a:t>
            </a:r>
            <a:r>
              <a:rPr lang="en-US" sz="2200" cap="none" dirty="0" smtClean="0"/>
              <a:t> cu</a:t>
            </a:r>
            <a:r>
              <a:rPr lang="ro-RO" sz="2200" cap="none" dirty="0" smtClean="0"/>
              <a:t> peste</a:t>
            </a:r>
            <a:r>
              <a:rPr lang="en-US" sz="2200" cap="none" dirty="0" smtClean="0"/>
              <a:t> 16720 volume</a:t>
            </a:r>
          </a:p>
          <a:p>
            <a:pPr>
              <a:lnSpc>
                <a:spcPct val="100000"/>
              </a:lnSpc>
            </a:pPr>
            <a:r>
              <a:rPr lang="ro-RO" sz="2200" cap="none" dirty="0" smtClean="0"/>
              <a:t>câte 1 </a:t>
            </a:r>
            <a:r>
              <a:rPr lang="en-US" sz="2200" cap="none" dirty="0" err="1" smtClean="0"/>
              <a:t>sală</a:t>
            </a:r>
            <a:r>
              <a:rPr lang="en-US" sz="2200" cap="none" dirty="0" smtClean="0"/>
              <a:t> de sport</a:t>
            </a:r>
            <a:r>
              <a:rPr lang="ro-RO" sz="2200" cap="none" dirty="0" smtClean="0"/>
              <a:t> pentru fiecare corp</a:t>
            </a:r>
            <a:endParaRPr lang="en-US" sz="2200" cap="none" dirty="0" smtClean="0"/>
          </a:p>
          <a:p>
            <a:pPr>
              <a:lnSpc>
                <a:spcPct val="100000"/>
              </a:lnSpc>
            </a:pPr>
            <a:r>
              <a:rPr lang="en-US" sz="2200" cap="none" dirty="0" err="1" smtClean="0"/>
              <a:t>grupuri</a:t>
            </a:r>
            <a:r>
              <a:rPr lang="en-US" sz="2200" cap="none" dirty="0" smtClean="0"/>
              <a:t> </a:t>
            </a:r>
            <a:r>
              <a:rPr lang="en-US" sz="2200" cap="none" dirty="0" err="1" smtClean="0"/>
              <a:t>sanitare</a:t>
            </a:r>
            <a:r>
              <a:rPr lang="en-US" sz="2200" cap="none" dirty="0" smtClean="0"/>
              <a:t> separate </a:t>
            </a:r>
            <a:r>
              <a:rPr lang="en-US" sz="2200" cap="none" dirty="0" err="1" smtClean="0"/>
              <a:t>și</a:t>
            </a:r>
            <a:r>
              <a:rPr lang="en-US" sz="2200" cap="none" dirty="0" smtClean="0"/>
              <a:t> </a:t>
            </a:r>
            <a:r>
              <a:rPr lang="en-US" sz="2200" cap="none" dirty="0" err="1" smtClean="0"/>
              <a:t>adaptate</a:t>
            </a:r>
            <a:r>
              <a:rPr lang="en-US" sz="2200" cap="none" dirty="0" smtClean="0"/>
              <a:t> </a:t>
            </a:r>
            <a:r>
              <a:rPr lang="en-US" sz="2200" cap="none" dirty="0" err="1" smtClean="0"/>
              <a:t>vârstei</a:t>
            </a:r>
            <a:endParaRPr lang="en-US" sz="2200" cap="none" dirty="0" smtClean="0"/>
          </a:p>
          <a:p>
            <a:pPr>
              <a:lnSpc>
                <a:spcPct val="100000"/>
              </a:lnSpc>
            </a:pPr>
            <a:r>
              <a:rPr lang="en-US" sz="2200" cap="none" dirty="0" err="1" smtClean="0"/>
              <a:t>aparatură</a:t>
            </a:r>
            <a:r>
              <a:rPr lang="en-US" sz="2200" cap="none" dirty="0" smtClean="0"/>
              <a:t> de </a:t>
            </a:r>
            <a:r>
              <a:rPr lang="en-US" sz="2200" cap="none" dirty="0" err="1" smtClean="0"/>
              <a:t>supraveghere</a:t>
            </a:r>
            <a:r>
              <a:rPr lang="en-US" sz="2200" cap="none" dirty="0" smtClean="0"/>
              <a:t> video</a:t>
            </a:r>
            <a:r>
              <a:rPr lang="ro-RO" sz="2200" cap="none" dirty="0" smtClean="0"/>
              <a:t> </a:t>
            </a:r>
            <a:r>
              <a:rPr lang="en-US" sz="2200" cap="none" dirty="0" smtClean="0"/>
              <a:t>(</a:t>
            </a:r>
            <a:r>
              <a:rPr lang="en-US" sz="2200" cap="none" dirty="0" err="1" smtClean="0"/>
              <a:t>sistem</a:t>
            </a:r>
            <a:r>
              <a:rPr lang="en-US" sz="2200" cap="none" dirty="0" smtClean="0"/>
              <a:t> de </a:t>
            </a:r>
            <a:r>
              <a:rPr lang="en-US" sz="2200" cap="none" dirty="0" err="1" smtClean="0"/>
              <a:t>camere</a:t>
            </a:r>
            <a:r>
              <a:rPr lang="en-US" sz="2200" cap="none" dirty="0" smtClean="0"/>
              <a:t> video cu circuit </a:t>
            </a:r>
            <a:r>
              <a:rPr lang="ro-RO" sz="2200" cap="none" dirty="0" err="1"/>
              <a:t>î</a:t>
            </a:r>
            <a:r>
              <a:rPr lang="en-US" sz="2200" cap="none" dirty="0" err="1" smtClean="0"/>
              <a:t>nchis</a:t>
            </a:r>
            <a:r>
              <a:rPr lang="en-US" sz="2200" cap="none" dirty="0" smtClean="0"/>
              <a:t>)</a:t>
            </a:r>
          </a:p>
          <a:p>
            <a:pPr>
              <a:lnSpc>
                <a:spcPct val="100000"/>
              </a:lnSpc>
            </a:pPr>
            <a:r>
              <a:rPr lang="en-US" sz="2200" cap="none" dirty="0" err="1" smtClean="0"/>
              <a:t>sistem</a:t>
            </a:r>
            <a:r>
              <a:rPr lang="en-US" sz="2200" cap="none" dirty="0" smtClean="0"/>
              <a:t> de </a:t>
            </a:r>
            <a:r>
              <a:rPr lang="en-US" sz="2200" cap="none" dirty="0" err="1" smtClean="0"/>
              <a:t>alarmare</a:t>
            </a:r>
            <a:r>
              <a:rPr lang="en-US" sz="2200" cap="none" dirty="0" smtClean="0"/>
              <a:t> </a:t>
            </a:r>
            <a:r>
              <a:rPr lang="ro-RO" sz="2200" cap="none" smtClean="0"/>
              <a:t>î</a:t>
            </a:r>
            <a:r>
              <a:rPr lang="en-US" sz="2200" cap="none" smtClean="0"/>
              <a:t>n </a:t>
            </a:r>
            <a:r>
              <a:rPr lang="en-US" sz="2200" cap="none" dirty="0" err="1" smtClean="0"/>
              <a:t>caz</a:t>
            </a:r>
            <a:r>
              <a:rPr lang="en-US" sz="2200" cap="none" dirty="0" smtClean="0"/>
              <a:t> de </a:t>
            </a:r>
            <a:r>
              <a:rPr lang="en-US" sz="2200" cap="none" dirty="0" err="1" smtClean="0"/>
              <a:t>incendiu</a:t>
            </a:r>
            <a:r>
              <a:rPr lang="en-US" sz="2200" cap="none" dirty="0" smtClean="0"/>
              <a:t> </a:t>
            </a:r>
            <a:r>
              <a:rPr lang="en-US" sz="2200" cap="none" dirty="0" err="1" smtClean="0"/>
              <a:t>și</a:t>
            </a:r>
            <a:r>
              <a:rPr lang="en-US" sz="2200" cap="none" dirty="0" smtClean="0"/>
              <a:t> de </a:t>
            </a:r>
            <a:r>
              <a:rPr lang="en-US" sz="2200" cap="none" dirty="0" err="1" smtClean="0"/>
              <a:t>efracție</a:t>
            </a:r>
            <a:endParaRPr lang="en-US" sz="2200" cap="none" dirty="0" smtClean="0"/>
          </a:p>
          <a:p>
            <a:endParaRPr lang="en-US" sz="1600" dirty="0"/>
          </a:p>
        </p:txBody>
      </p:sp>
    </p:spTree>
    <p:extLst>
      <p:ext uri="{BB962C8B-B14F-4D97-AF65-F5344CB8AC3E}">
        <p14:creationId xmlns:p14="http://schemas.microsoft.com/office/powerpoint/2010/main" val="8285802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913775" y="618517"/>
            <a:ext cx="10364451" cy="873399"/>
          </a:xfrm>
        </p:spPr>
        <p:txBody>
          <a:bodyPr/>
          <a:lstStyle/>
          <a:p>
            <a:r>
              <a:rPr lang="ro-RO" dirty="0" smtClean="0"/>
              <a:t>Programul ,,Școală după școală</a:t>
            </a:r>
            <a:r>
              <a:rPr lang="en-US" dirty="0" smtClean="0"/>
              <a:t>”</a:t>
            </a:r>
            <a:endParaRPr lang="en-US" dirty="0"/>
          </a:p>
        </p:txBody>
      </p:sp>
      <p:sp>
        <p:nvSpPr>
          <p:cNvPr id="3" name="Substituent conținut 2"/>
          <p:cNvSpPr>
            <a:spLocks noGrp="1"/>
          </p:cNvSpPr>
          <p:nvPr>
            <p:ph sz="quarter" idx="13"/>
          </p:nvPr>
        </p:nvSpPr>
        <p:spPr>
          <a:xfrm>
            <a:off x="142294" y="1491916"/>
            <a:ext cx="11135932" cy="4644189"/>
          </a:xfrm>
        </p:spPr>
        <p:txBody>
          <a:bodyPr>
            <a:normAutofit/>
          </a:bodyPr>
          <a:lstStyle/>
          <a:p>
            <a:r>
              <a:rPr lang="en-US" dirty="0" smtClean="0"/>
              <a:t> </a:t>
            </a:r>
            <a:r>
              <a:rPr lang="ro-RO" sz="2800" b="1" dirty="0">
                <a:cs typeface="Arial" pitchFamily="34" charset="0"/>
              </a:rPr>
              <a:t>Interval orar: </a:t>
            </a:r>
            <a:r>
              <a:rPr lang="ro-RO" sz="2800" b="1" dirty="0" smtClean="0">
                <a:cs typeface="Arial" pitchFamily="34" charset="0"/>
              </a:rPr>
              <a:t>11:45 </a:t>
            </a:r>
            <a:r>
              <a:rPr lang="ro-RO" sz="2800" b="1" dirty="0">
                <a:cs typeface="Arial" pitchFamily="34" charset="0"/>
              </a:rPr>
              <a:t>- 15:00 </a:t>
            </a:r>
            <a:endParaRPr lang="ro-RO" sz="2800" dirty="0">
              <a:cs typeface="Arial" pitchFamily="34" charset="0"/>
            </a:endParaRPr>
          </a:p>
          <a:p>
            <a:pPr marL="0" indent="0">
              <a:buNone/>
            </a:pPr>
            <a:r>
              <a:rPr lang="ro-RO" sz="2800" b="1" dirty="0">
                <a:cs typeface="Arial" pitchFamily="34" charset="0"/>
              </a:rPr>
              <a:t>                            </a:t>
            </a:r>
          </a:p>
          <a:p>
            <a:r>
              <a:rPr lang="ro-RO" sz="2800" b="1" dirty="0" smtClean="0">
                <a:cs typeface="Arial" pitchFamily="34" charset="0"/>
              </a:rPr>
              <a:t>Activități:</a:t>
            </a:r>
            <a:endParaRPr lang="ro-RO" sz="2800" dirty="0">
              <a:cs typeface="Arial" pitchFamily="34" charset="0"/>
            </a:endParaRPr>
          </a:p>
          <a:p>
            <a:r>
              <a:rPr lang="ro-RO" sz="2800" cap="none" dirty="0" smtClean="0">
                <a:cs typeface="Arial" pitchFamily="34" charset="0"/>
              </a:rPr>
              <a:t>servirea mesei</a:t>
            </a:r>
          </a:p>
          <a:p>
            <a:r>
              <a:rPr lang="ro-RO" sz="2800" cap="none" dirty="0" smtClean="0">
                <a:cs typeface="Arial" pitchFamily="34" charset="0"/>
              </a:rPr>
              <a:t> efectuarea temelor</a:t>
            </a:r>
          </a:p>
          <a:p>
            <a:r>
              <a:rPr lang="ro-RO" sz="2800" cap="none" dirty="0" smtClean="0">
                <a:cs typeface="Arial" pitchFamily="34" charset="0"/>
              </a:rPr>
              <a:t>activități în completare</a:t>
            </a:r>
          </a:p>
          <a:p>
            <a:r>
              <a:rPr lang="ro-RO" sz="2800" cap="none" dirty="0" smtClean="0">
                <a:cs typeface="Arial" pitchFamily="34" charset="0"/>
              </a:rPr>
              <a:t>activități recreative</a:t>
            </a:r>
          </a:p>
          <a:p>
            <a:pPr marL="0" indent="0">
              <a:buNone/>
            </a:pPr>
            <a:endParaRPr lang="en-US" dirty="0"/>
          </a:p>
        </p:txBody>
      </p:sp>
    </p:spTree>
    <p:extLst>
      <p:ext uri="{BB962C8B-B14F-4D97-AF65-F5344CB8AC3E}">
        <p14:creationId xmlns:p14="http://schemas.microsoft.com/office/powerpoint/2010/main" val="50708702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a:xfrm>
            <a:off x="1047125" y="170842"/>
            <a:ext cx="10364451" cy="638783"/>
          </a:xfrm>
        </p:spPr>
        <p:txBody>
          <a:bodyPr/>
          <a:lstStyle/>
          <a:p>
            <a:r>
              <a:rPr lang="ro-RO" dirty="0" smtClean="0"/>
              <a:t>Alte activități</a:t>
            </a:r>
            <a:endParaRPr lang="en-US" dirty="0"/>
          </a:p>
        </p:txBody>
      </p:sp>
      <p:sp>
        <p:nvSpPr>
          <p:cNvPr id="3" name="Substituent conținut 2"/>
          <p:cNvSpPr>
            <a:spLocks noGrp="1"/>
          </p:cNvSpPr>
          <p:nvPr>
            <p:ph sz="quarter" idx="13"/>
          </p:nvPr>
        </p:nvSpPr>
        <p:spPr>
          <a:xfrm>
            <a:off x="652127" y="809625"/>
            <a:ext cx="11887200" cy="4816698"/>
          </a:xfrm>
        </p:spPr>
        <p:txBody>
          <a:bodyPr>
            <a:noAutofit/>
          </a:bodyPr>
          <a:lstStyle/>
          <a:p>
            <a:r>
              <a:rPr lang="en-US" sz="2800" dirty="0" err="1" smtClean="0"/>
              <a:t>Activităţi</a:t>
            </a:r>
            <a:r>
              <a:rPr lang="en-US" sz="2800" dirty="0" smtClean="0"/>
              <a:t> </a:t>
            </a:r>
            <a:r>
              <a:rPr lang="en-US" sz="2800" dirty="0" err="1" smtClean="0"/>
              <a:t>extrașcolare</a:t>
            </a:r>
            <a:r>
              <a:rPr lang="ro-RO" sz="2800" dirty="0"/>
              <a:t> </a:t>
            </a:r>
            <a:r>
              <a:rPr lang="en-US" sz="2800" dirty="0" smtClean="0"/>
              <a:t>: </a:t>
            </a:r>
            <a:endParaRPr lang="ro-RO" sz="2800" dirty="0" smtClean="0"/>
          </a:p>
          <a:p>
            <a:pPr marL="0" indent="0">
              <a:buNone/>
            </a:pPr>
            <a:r>
              <a:rPr lang="en-US" sz="2800" cap="none" dirty="0" err="1" smtClean="0"/>
              <a:t>baschet</a:t>
            </a:r>
            <a:r>
              <a:rPr lang="en-US" sz="2800" cap="none" dirty="0" smtClean="0"/>
              <a:t>, </a:t>
            </a:r>
            <a:r>
              <a:rPr lang="ro-RO" sz="2800" cap="none" dirty="0" smtClean="0"/>
              <a:t>volei, teatru</a:t>
            </a:r>
            <a:endParaRPr lang="en-US" sz="2800" cap="none" dirty="0" smtClean="0"/>
          </a:p>
          <a:p>
            <a:r>
              <a:rPr lang="en-US" sz="2800" dirty="0" err="1" smtClean="0"/>
              <a:t>Activităţi</a:t>
            </a:r>
            <a:r>
              <a:rPr lang="en-US" sz="2800" dirty="0" smtClean="0"/>
              <a:t> </a:t>
            </a:r>
            <a:r>
              <a:rPr lang="en-US" sz="2800" dirty="0" err="1" smtClean="0"/>
              <a:t>extracurriculare</a:t>
            </a:r>
            <a:r>
              <a:rPr lang="en-US" sz="2800" dirty="0" smtClean="0"/>
              <a:t>: </a:t>
            </a:r>
            <a:endParaRPr lang="ro-RO" sz="2800" dirty="0" smtClean="0"/>
          </a:p>
          <a:p>
            <a:pPr marL="0" indent="0">
              <a:buNone/>
            </a:pPr>
            <a:r>
              <a:rPr lang="en-US" sz="2800" cap="none" dirty="0" err="1" smtClean="0"/>
              <a:t>parteneriate</a:t>
            </a:r>
            <a:r>
              <a:rPr lang="en-US" sz="2800" cap="none" dirty="0" smtClean="0"/>
              <a:t> </a:t>
            </a:r>
            <a:r>
              <a:rPr lang="ro-RO" sz="2800" cap="none" dirty="0" smtClean="0"/>
              <a:t>,</a:t>
            </a:r>
            <a:r>
              <a:rPr lang="en-US" sz="2800" cap="none" dirty="0" err="1" smtClean="0"/>
              <a:t>proiecte</a:t>
            </a:r>
            <a:r>
              <a:rPr lang="en-US" sz="2800" cap="none" dirty="0" smtClean="0"/>
              <a:t> </a:t>
            </a:r>
            <a:r>
              <a:rPr lang="en-US" sz="2800" cap="none" dirty="0" err="1" smtClean="0"/>
              <a:t>și</a:t>
            </a:r>
            <a:r>
              <a:rPr lang="en-US" sz="2800" cap="none" dirty="0" smtClean="0"/>
              <a:t> </a:t>
            </a:r>
            <a:r>
              <a:rPr lang="en-US" sz="2800" cap="none" dirty="0" err="1" smtClean="0"/>
              <a:t>programe</a:t>
            </a:r>
            <a:r>
              <a:rPr lang="en-US" sz="2800" cap="none" dirty="0" smtClean="0"/>
              <a:t> </a:t>
            </a:r>
            <a:r>
              <a:rPr lang="en-US" sz="2800" cap="none" dirty="0" err="1" smtClean="0"/>
              <a:t>educaționale</a:t>
            </a:r>
            <a:r>
              <a:rPr lang="en-US" sz="2800" cap="none" dirty="0" smtClean="0"/>
              <a:t>, </a:t>
            </a:r>
            <a:endParaRPr lang="ro-RO" sz="2800" cap="none" dirty="0" smtClean="0"/>
          </a:p>
          <a:p>
            <a:pPr marL="0" indent="0">
              <a:buNone/>
            </a:pPr>
            <a:r>
              <a:rPr lang="en-US" sz="2800" cap="none" dirty="0" err="1" smtClean="0"/>
              <a:t>excursii</a:t>
            </a:r>
            <a:r>
              <a:rPr lang="en-US" sz="2800" cap="none" dirty="0" smtClean="0"/>
              <a:t>, </a:t>
            </a:r>
            <a:r>
              <a:rPr lang="en-US" sz="2800" cap="none" dirty="0" err="1" smtClean="0"/>
              <a:t>vizite</a:t>
            </a:r>
            <a:r>
              <a:rPr lang="en-US" sz="2800" cap="none" dirty="0" smtClean="0"/>
              <a:t> </a:t>
            </a:r>
            <a:endParaRPr lang="ro-RO" sz="2800" cap="none" dirty="0" smtClean="0"/>
          </a:p>
          <a:p>
            <a:pPr marL="0" indent="0">
              <a:buNone/>
            </a:pPr>
            <a:r>
              <a:rPr lang="en-US" sz="2800" cap="none" dirty="0" err="1" smtClean="0"/>
              <a:t>târguri</a:t>
            </a:r>
            <a:r>
              <a:rPr lang="en-US" sz="2800" cap="none" dirty="0" smtClean="0"/>
              <a:t> </a:t>
            </a:r>
            <a:r>
              <a:rPr lang="ro-RO" sz="2800" cap="none" dirty="0" smtClean="0"/>
              <a:t>educaționale</a:t>
            </a:r>
          </a:p>
          <a:p>
            <a:pPr marL="0" indent="0">
              <a:buNone/>
            </a:pPr>
            <a:r>
              <a:rPr lang="ro-RO" sz="2800" cap="none" dirty="0" smtClean="0"/>
              <a:t>spectacole de teatru/film, serbări cu diferite ocazii, etc.</a:t>
            </a:r>
            <a:endParaRPr lang="en-US" sz="2800" cap="none" dirty="0"/>
          </a:p>
        </p:txBody>
      </p:sp>
    </p:spTree>
    <p:extLst>
      <p:ext uri="{BB962C8B-B14F-4D97-AF65-F5344CB8AC3E}">
        <p14:creationId xmlns:p14="http://schemas.microsoft.com/office/powerpoint/2010/main" val="207215002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ro-RO" dirty="0" smtClean="0"/>
              <a:t>Rezultatele în urma Evaluării Naționale</a:t>
            </a:r>
            <a:endParaRPr lang="en-US" dirty="0"/>
          </a:p>
        </p:txBody>
      </p:sp>
      <p:sp>
        <p:nvSpPr>
          <p:cNvPr id="3" name="Substituent conținut 2"/>
          <p:cNvSpPr>
            <a:spLocks noGrp="1"/>
          </p:cNvSpPr>
          <p:nvPr>
            <p:ph sz="quarter" idx="13"/>
          </p:nvPr>
        </p:nvSpPr>
        <p:spPr>
          <a:xfrm>
            <a:off x="218941" y="2367092"/>
            <a:ext cx="11784169" cy="4188254"/>
          </a:xfrm>
        </p:spPr>
        <p:txBody>
          <a:bodyPr>
            <a:normAutofit/>
          </a:bodyPr>
          <a:lstStyle/>
          <a:p>
            <a:r>
              <a:rPr lang="ro-RO" sz="3200" cap="none" dirty="0" smtClean="0"/>
              <a:t>La Evaluarea </a:t>
            </a:r>
            <a:r>
              <a:rPr lang="ro-RO" sz="3200" cap="none" dirty="0"/>
              <a:t>N</a:t>
            </a:r>
            <a:r>
              <a:rPr lang="ro-RO" sz="3200" cap="none" dirty="0" smtClean="0"/>
              <a:t>ațională 2024-2025 media generală a școlii a fost 8,36.</a:t>
            </a:r>
          </a:p>
          <a:p>
            <a:r>
              <a:rPr lang="ro-RO" sz="3200" cap="none" dirty="0" smtClean="0"/>
              <a:t> 1</a:t>
            </a:r>
            <a:r>
              <a:rPr lang="en-US" sz="3200" cap="none" dirty="0" err="1" smtClean="0"/>
              <a:t>elev</a:t>
            </a:r>
            <a:r>
              <a:rPr lang="en-US" sz="3200" cap="none" dirty="0" smtClean="0"/>
              <a:t> </a:t>
            </a:r>
            <a:r>
              <a:rPr lang="ro-RO" sz="3200" cap="none" dirty="0" smtClean="0"/>
              <a:t>la limba română și 5 elevi la matematică au luat nota 10.</a:t>
            </a:r>
          </a:p>
          <a:p>
            <a:r>
              <a:rPr lang="ro-RO" sz="3200" cap="none" dirty="0" smtClean="0"/>
              <a:t>  din 210 elevi care au participat, 154 de elevi au obținut note peste 8 la limba română și 138 de elevi la matematică.</a:t>
            </a:r>
            <a:endParaRPr lang="en-US" sz="3200" dirty="0" smtClean="0"/>
          </a:p>
        </p:txBody>
      </p:sp>
    </p:spTree>
    <p:extLst>
      <p:ext uri="{BB962C8B-B14F-4D97-AF65-F5344CB8AC3E}">
        <p14:creationId xmlns:p14="http://schemas.microsoft.com/office/powerpoint/2010/main" val="141508210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u 1"/>
          <p:cNvSpPr>
            <a:spLocks noGrp="1"/>
          </p:cNvSpPr>
          <p:nvPr>
            <p:ph type="title"/>
          </p:nvPr>
        </p:nvSpPr>
        <p:spPr/>
        <p:txBody>
          <a:bodyPr/>
          <a:lstStyle/>
          <a:p>
            <a:r>
              <a:rPr lang="ro-RO" dirty="0" smtClean="0"/>
              <a:t>Ce este clasa pregătitoare?</a:t>
            </a:r>
            <a:endParaRPr lang="en-US" dirty="0"/>
          </a:p>
        </p:txBody>
      </p:sp>
      <p:sp>
        <p:nvSpPr>
          <p:cNvPr id="3" name="Substituent conținut 2"/>
          <p:cNvSpPr>
            <a:spLocks noGrp="1"/>
          </p:cNvSpPr>
          <p:nvPr>
            <p:ph sz="quarter" idx="13"/>
          </p:nvPr>
        </p:nvSpPr>
        <p:spPr>
          <a:xfrm>
            <a:off x="218941" y="2367092"/>
            <a:ext cx="11719774" cy="4291285"/>
          </a:xfrm>
        </p:spPr>
        <p:txBody>
          <a:bodyPr>
            <a:normAutofit/>
          </a:bodyPr>
          <a:lstStyle/>
          <a:p>
            <a:pPr marL="0" indent="0">
              <a:buNone/>
            </a:pPr>
            <a:r>
              <a:rPr lang="en-US" sz="3200" dirty="0" smtClean="0"/>
              <a:t>– </a:t>
            </a:r>
            <a:r>
              <a:rPr lang="en-US" sz="3200" cap="none" dirty="0" smtClean="0"/>
              <a:t>o </a:t>
            </a:r>
            <a:r>
              <a:rPr lang="en-US" sz="3200" cap="none" dirty="0" err="1" smtClean="0"/>
              <a:t>perioadă</a:t>
            </a:r>
            <a:r>
              <a:rPr lang="en-US" sz="3200" cap="none" dirty="0" smtClean="0"/>
              <a:t> de </a:t>
            </a:r>
            <a:r>
              <a:rPr lang="en-US" sz="3200" cap="none" dirty="0" err="1" smtClean="0"/>
              <a:t>trecere</a:t>
            </a:r>
            <a:r>
              <a:rPr lang="en-US" sz="3200" cap="none" dirty="0" smtClean="0"/>
              <a:t> de la </a:t>
            </a:r>
            <a:r>
              <a:rPr lang="en-US" sz="3200" cap="none" dirty="0" err="1" smtClean="0"/>
              <a:t>grădiniță</a:t>
            </a:r>
            <a:r>
              <a:rPr lang="en-US" sz="3200" cap="none" dirty="0" smtClean="0"/>
              <a:t> </a:t>
            </a:r>
            <a:r>
              <a:rPr lang="en-US" sz="3200" cap="none" dirty="0" err="1" smtClean="0"/>
              <a:t>spre</a:t>
            </a:r>
            <a:r>
              <a:rPr lang="en-US" sz="3200" cap="none" dirty="0" smtClean="0"/>
              <a:t> </a:t>
            </a:r>
            <a:r>
              <a:rPr lang="en-US" sz="3200" cap="none" dirty="0" err="1" smtClean="0"/>
              <a:t>școală</a:t>
            </a:r>
            <a:r>
              <a:rPr lang="en-US" sz="3200" cap="none" dirty="0" smtClean="0"/>
              <a:t>, de </a:t>
            </a:r>
            <a:r>
              <a:rPr lang="ro-RO" sz="3200" cap="none" dirty="0" smtClean="0"/>
              <a:t>acomodare</a:t>
            </a:r>
            <a:r>
              <a:rPr lang="en-US" sz="3200" cap="none" dirty="0" smtClean="0"/>
              <a:t> a </a:t>
            </a:r>
            <a:r>
              <a:rPr lang="en-US" sz="3200" cap="none" dirty="0" err="1" smtClean="0"/>
              <a:t>copilului</a:t>
            </a:r>
            <a:r>
              <a:rPr lang="en-US" sz="3200" cap="none" dirty="0" smtClean="0"/>
              <a:t> cu </a:t>
            </a:r>
            <a:r>
              <a:rPr lang="en-US" sz="3200" cap="none" dirty="0" err="1" smtClean="0"/>
              <a:t>noul</a:t>
            </a:r>
            <a:r>
              <a:rPr lang="en-US" sz="3200" cap="none" dirty="0" smtClean="0"/>
              <a:t> </a:t>
            </a:r>
            <a:r>
              <a:rPr lang="en-US" sz="3200" cap="none" dirty="0" err="1" smtClean="0"/>
              <a:t>mediu</a:t>
            </a:r>
            <a:r>
              <a:rPr lang="en-US" sz="3200" cap="none" dirty="0" smtClean="0"/>
              <a:t> de </a:t>
            </a:r>
            <a:r>
              <a:rPr lang="en-US" sz="3200" cap="none" dirty="0" err="1" smtClean="0"/>
              <a:t>învățare</a:t>
            </a:r>
            <a:endParaRPr lang="en-US" sz="3200" cap="none" dirty="0" smtClean="0"/>
          </a:p>
          <a:p>
            <a:pPr marL="0" indent="0">
              <a:buNone/>
            </a:pPr>
            <a:r>
              <a:rPr lang="en-US" sz="3200" cap="none" dirty="0" smtClean="0"/>
              <a:t>– </a:t>
            </a:r>
            <a:r>
              <a:rPr lang="en-US" sz="3200" cap="none" dirty="0" err="1" smtClean="0"/>
              <a:t>primul</a:t>
            </a:r>
            <a:r>
              <a:rPr lang="en-US" sz="3200" cap="none" dirty="0" smtClean="0"/>
              <a:t> pas din </a:t>
            </a:r>
            <a:r>
              <a:rPr lang="en-US" sz="3200" cap="none" dirty="0" err="1" smtClean="0"/>
              <a:t>ciclul</a:t>
            </a:r>
            <a:r>
              <a:rPr lang="en-US" sz="3200" cap="none" dirty="0" smtClean="0"/>
              <a:t> de </a:t>
            </a:r>
            <a:r>
              <a:rPr lang="en-US" sz="3200" cap="none" dirty="0" err="1" smtClean="0"/>
              <a:t>achiziții</a:t>
            </a:r>
            <a:r>
              <a:rPr lang="en-US" sz="3200" cap="none" dirty="0" smtClean="0"/>
              <a:t> </a:t>
            </a:r>
            <a:r>
              <a:rPr lang="en-US" sz="3200" cap="none" dirty="0" err="1" smtClean="0"/>
              <a:t>fundamentale</a:t>
            </a:r>
            <a:r>
              <a:rPr lang="en-US" sz="3200" cap="none" dirty="0" smtClean="0"/>
              <a:t> </a:t>
            </a:r>
          </a:p>
          <a:p>
            <a:pPr marL="0" indent="0">
              <a:buNone/>
            </a:pPr>
            <a:r>
              <a:rPr lang="en-US" sz="3200" cap="none" dirty="0" smtClean="0"/>
              <a:t>– </a:t>
            </a:r>
            <a:r>
              <a:rPr lang="en-US" sz="3200" cap="none" dirty="0" err="1" smtClean="0"/>
              <a:t>anul</a:t>
            </a:r>
            <a:r>
              <a:rPr lang="en-US" sz="3200" cap="none" dirty="0" smtClean="0"/>
              <a:t> </a:t>
            </a:r>
            <a:r>
              <a:rPr lang="en-US" sz="3200" cap="none" dirty="0" err="1" smtClean="0"/>
              <a:t>în</a:t>
            </a:r>
            <a:r>
              <a:rPr lang="en-US" sz="3200" cap="none" dirty="0" smtClean="0"/>
              <a:t> care </a:t>
            </a:r>
            <a:r>
              <a:rPr lang="en-US" sz="3200" cap="none" dirty="0" err="1" smtClean="0"/>
              <a:t>copiii</a:t>
            </a:r>
            <a:r>
              <a:rPr lang="en-US" sz="3200" cap="none" dirty="0" smtClean="0"/>
              <a:t> se </a:t>
            </a:r>
            <a:r>
              <a:rPr lang="en-US" sz="3200" cap="none" dirty="0" err="1" smtClean="0"/>
              <a:t>dezvoltă</a:t>
            </a:r>
            <a:r>
              <a:rPr lang="ro-RO" sz="3200" cap="none" dirty="0" smtClean="0"/>
              <a:t> emoțional și intelectual pentru un demers școlar de succes</a:t>
            </a:r>
            <a:r>
              <a:rPr lang="en-US" sz="3200" cap="none" dirty="0" smtClean="0"/>
              <a:t> </a:t>
            </a:r>
          </a:p>
          <a:p>
            <a:endParaRPr lang="en-US" dirty="0"/>
          </a:p>
        </p:txBody>
      </p:sp>
    </p:spTree>
    <p:extLst>
      <p:ext uri="{BB962C8B-B14F-4D97-AF65-F5344CB8AC3E}">
        <p14:creationId xmlns:p14="http://schemas.microsoft.com/office/powerpoint/2010/main" val="369963860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75" y="618518"/>
            <a:ext cx="10364451" cy="1109922"/>
          </a:xfrm>
        </p:spPr>
        <p:txBody>
          <a:bodyPr/>
          <a:lstStyle/>
          <a:p>
            <a:r>
              <a:rPr lang="ro-RO" dirty="0" smtClean="0"/>
              <a:t>Competențe de bază</a:t>
            </a:r>
            <a:endParaRPr lang="ro-RO" dirty="0"/>
          </a:p>
        </p:txBody>
      </p:sp>
      <p:sp>
        <p:nvSpPr>
          <p:cNvPr id="3" name="Content Placeholder 2"/>
          <p:cNvSpPr>
            <a:spLocks noGrp="1"/>
          </p:cNvSpPr>
          <p:nvPr>
            <p:ph sz="quarter" idx="13"/>
          </p:nvPr>
        </p:nvSpPr>
        <p:spPr>
          <a:xfrm>
            <a:off x="913774" y="1728440"/>
            <a:ext cx="10363826" cy="4062759"/>
          </a:xfrm>
        </p:spPr>
        <p:txBody>
          <a:bodyPr>
            <a:normAutofit/>
          </a:bodyPr>
          <a:lstStyle/>
          <a:p>
            <a:pPr marL="0" indent="0">
              <a:buNone/>
            </a:pPr>
            <a:r>
              <a:rPr lang="ro-RO" b="1" dirty="0" smtClean="0"/>
              <a:t> 	În clasa pregătitoare Se </a:t>
            </a:r>
            <a:r>
              <a:rPr lang="ro-RO" b="1" dirty="0"/>
              <a:t>pune accent </a:t>
            </a:r>
            <a:r>
              <a:rPr lang="ro-RO" b="1" dirty="0" smtClean="0"/>
              <a:t>pe dezvoltarea următoarelor competențe:</a:t>
            </a:r>
          </a:p>
          <a:p>
            <a:r>
              <a:rPr lang="ro-RO" dirty="0" smtClean="0"/>
              <a:t> sociale </a:t>
            </a:r>
            <a:r>
              <a:rPr lang="ro-RO" dirty="0"/>
              <a:t>(</a:t>
            </a:r>
            <a:r>
              <a:rPr lang="ro-RO" dirty="0" smtClean="0"/>
              <a:t>interacțiune și comunicare), </a:t>
            </a:r>
          </a:p>
          <a:p>
            <a:r>
              <a:rPr lang="ro-RO" dirty="0" smtClean="0"/>
              <a:t>cognitive </a:t>
            </a:r>
            <a:r>
              <a:rPr lang="ro-RO" dirty="0"/>
              <a:t>(</a:t>
            </a:r>
            <a:r>
              <a:rPr lang="ro-RO" dirty="0" smtClean="0"/>
              <a:t>gândire </a:t>
            </a:r>
            <a:r>
              <a:rPr lang="ro-RO" dirty="0"/>
              <a:t>critică și </a:t>
            </a:r>
            <a:r>
              <a:rPr lang="ro-RO" dirty="0" smtClean="0"/>
              <a:t>rezolvarea problemelor), </a:t>
            </a:r>
          </a:p>
          <a:p>
            <a:r>
              <a:rPr lang="ro-RO" dirty="0" smtClean="0"/>
              <a:t>motrice </a:t>
            </a:r>
            <a:r>
              <a:rPr lang="ro-RO" dirty="0"/>
              <a:t>(abilități fizice și coordonare) </a:t>
            </a:r>
          </a:p>
          <a:p>
            <a:r>
              <a:rPr lang="ro-RO" dirty="0" smtClean="0"/>
              <a:t>emoționale </a:t>
            </a:r>
            <a:r>
              <a:rPr lang="ro-RO" dirty="0"/>
              <a:t>(recunoașterea și gestionarea emoțiilor). </a:t>
            </a:r>
            <a:endParaRPr lang="ro-RO" dirty="0" smtClean="0"/>
          </a:p>
          <a:p>
            <a:pPr marL="0" indent="0">
              <a:buNone/>
            </a:pPr>
            <a:r>
              <a:rPr lang="ro-RO" dirty="0"/>
              <a:t> </a:t>
            </a:r>
            <a:r>
              <a:rPr lang="ro-RO" dirty="0" smtClean="0"/>
              <a:t> Aceste </a:t>
            </a:r>
            <a:r>
              <a:rPr lang="ro-RO" dirty="0"/>
              <a:t>competențe sunt fundamentale pentru formarea personalității </a:t>
            </a:r>
            <a:r>
              <a:rPr lang="ro-RO" dirty="0" smtClean="0"/>
              <a:t>copilului și integrarea socială .</a:t>
            </a:r>
            <a:endParaRPr lang="ro-RO" dirty="0"/>
          </a:p>
          <a:p>
            <a:endParaRPr lang="ro-RO" dirty="0"/>
          </a:p>
        </p:txBody>
      </p:sp>
    </p:spTree>
    <p:extLst>
      <p:ext uri="{BB962C8B-B14F-4D97-AF65-F5344CB8AC3E}">
        <p14:creationId xmlns:p14="http://schemas.microsoft.com/office/powerpoint/2010/main" val="125387505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Picătură">
  <a:themeElements>
    <a:clrScheme name="Picătură">
      <a:dk1>
        <a:sysClr val="windowText" lastClr="000000"/>
      </a:dk1>
      <a:lt1>
        <a:sysClr val="window" lastClr="FFFFFF"/>
      </a:lt1>
      <a:dk2>
        <a:srgbClr val="1C647B"/>
      </a:dk2>
      <a:lt2>
        <a:srgbClr val="98B7D3"/>
      </a:lt2>
      <a:accent1>
        <a:srgbClr val="274FA4"/>
      </a:accent1>
      <a:accent2>
        <a:srgbClr val="48A8D0"/>
      </a:accent2>
      <a:accent3>
        <a:srgbClr val="53B18F"/>
      </a:accent3>
      <a:accent4>
        <a:srgbClr val="D78D38"/>
      </a:accent4>
      <a:accent5>
        <a:srgbClr val="BA3F51"/>
      </a:accent5>
      <a:accent6>
        <a:srgbClr val="AE52D9"/>
      </a:accent6>
      <a:hlink>
        <a:srgbClr val="2AA2DA"/>
      </a:hlink>
      <a:folHlink>
        <a:srgbClr val="76A3B8"/>
      </a:folHlink>
    </a:clrScheme>
    <a:fontScheme name="Picătură">
      <a:majorFont>
        <a:latin typeface="Tw Cen M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cătură">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92000"/>
                <a:satMod val="180000"/>
                <a:lumMod val="114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DEB094D4-7FD8-4F86-93D5-B0F1341EF586}"/>
    </a:ext>
  </a:extLst>
</a:theme>
</file>

<file path=docProps/app.xml><?xml version="1.0" encoding="utf-8"?>
<Properties xmlns="http://schemas.openxmlformats.org/officeDocument/2006/extended-properties" xmlns:vt="http://schemas.openxmlformats.org/officeDocument/2006/docPropsVTypes">
  <Template>TM04033925[[fn=Picătură]]</Template>
  <TotalTime>534</TotalTime>
  <Words>1470</Words>
  <Application>Microsoft Office PowerPoint</Application>
  <PresentationFormat>Widescreen</PresentationFormat>
  <Paragraphs>170</Paragraphs>
  <Slides>28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28</vt:i4>
      </vt:variant>
    </vt:vector>
  </HeadingPairs>
  <TitlesOfParts>
    <vt:vector size="31" baseType="lpstr">
      <vt:lpstr>Arial</vt:lpstr>
      <vt:lpstr>Tw Cen MT</vt:lpstr>
      <vt:lpstr>Picătură</vt:lpstr>
      <vt:lpstr>ȘCOALA GIMNAZIALĂ ,,LEONARDO DA VINCI” </vt:lpstr>
      <vt:lpstr>Scurt istoric</vt:lpstr>
      <vt:lpstr>Resurse umane</vt:lpstr>
      <vt:lpstr>Resurse materiale</vt:lpstr>
      <vt:lpstr>Programul ,,Școală după școală”</vt:lpstr>
      <vt:lpstr>Alte activități</vt:lpstr>
      <vt:lpstr>Rezultatele în urma Evaluării Naționale</vt:lpstr>
      <vt:lpstr>Ce este clasa pregătitoare?</vt:lpstr>
      <vt:lpstr>Competențe de bază</vt:lpstr>
      <vt:lpstr>Procesul de Învățare în Clasa Pregătitoare </vt:lpstr>
      <vt:lpstr>Evaluarea în Clasa Pregătitoare </vt:lpstr>
      <vt:lpstr>Beneficiile Clasei Pregătitoare pentru Dezvoltarea Copiilor </vt:lpstr>
      <vt:lpstr>Discipline școlare pe care le studiază copiii în clasa pregătitoare</vt:lpstr>
      <vt:lpstr>Programul elevilor din clasa pregătitoare:</vt:lpstr>
      <vt:lpstr>Semn distinctiv al școlii:</vt:lpstr>
      <vt:lpstr>Care este specificul ambiental al clasei pregătitoare?</vt:lpstr>
      <vt:lpstr>Ce pot face părinții pentru a pregăti copilul pentru  prima zi de școală?</vt:lpstr>
      <vt:lpstr>Cum Să Sprijiniți Copilul la Clasa Pregătitoare </vt:lpstr>
      <vt:lpstr>Înscrierea în clasa pregătitoare</vt:lpstr>
      <vt:lpstr>Prima etapă de înscriere : 06.05-21.05. 2026</vt:lpstr>
      <vt:lpstr>A doua etapă de înscriere: 22.05-16.06.2026</vt:lpstr>
      <vt:lpstr>PowerPoint Presentation</vt:lpstr>
      <vt:lpstr>Documente necesare pentru înscriere</vt:lpstr>
      <vt:lpstr>Număr de locuri disponibile: 168</vt:lpstr>
      <vt:lpstr>Procedura de repartizare a elevilor în clasa pregătitoare</vt:lpstr>
      <vt:lpstr>PowerPoint Presentation</vt:lpstr>
      <vt:lpstr>TEL: 0213248676  Informațiile se regăsesc pe SITE-UL școlii :   www.scoala75.INVATAMANTSECTOR3.RO  </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Prezentare PowerPoint</dc:title>
  <dc:creator>HP</dc:creator>
  <cp:lastModifiedBy>Microsoft account</cp:lastModifiedBy>
  <cp:revision>94</cp:revision>
  <dcterms:created xsi:type="dcterms:W3CDTF">2017-02-22T16:27:12Z</dcterms:created>
  <dcterms:modified xsi:type="dcterms:W3CDTF">2026-03-19T13:43:48Z</dcterms:modified>
</cp:coreProperties>
</file>